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slideLayouts/slideLayout21.xml" ContentType="application/vnd.openxmlformats-officedocument.presentationml.slideLayout+xml"/>
  <Override PartName="/ppt/theme/theme19.xml" ContentType="application/vnd.openxmlformats-officedocument.theme+xml"/>
  <Override PartName="/ppt/slideLayouts/slideLayout22.xml" ContentType="application/vnd.openxmlformats-officedocument.presentationml.slideLayout+xml"/>
  <Override PartName="/ppt/theme/theme20.xml" ContentType="application/vnd.openxmlformats-officedocument.theme+xml"/>
  <Override PartName="/ppt/slideLayouts/slideLayout23.xml" ContentType="application/vnd.openxmlformats-officedocument.presentationml.slideLayout+xml"/>
  <Override PartName="/ppt/theme/theme21.xml" ContentType="application/vnd.openxmlformats-officedocument.theme+xml"/>
  <Override PartName="/ppt/slideLayouts/slideLayout24.xml" ContentType="application/vnd.openxmlformats-officedocument.presentationml.slideLayout+xml"/>
  <Override PartName="/ppt/theme/theme22.xml" ContentType="application/vnd.openxmlformats-officedocument.theme+xml"/>
  <Override PartName="/ppt/slideLayouts/slideLayout25.xml" ContentType="application/vnd.openxmlformats-officedocument.presentationml.slideLayout+xml"/>
  <Override PartName="/ppt/theme/theme23.xml" ContentType="application/vnd.openxmlformats-officedocument.theme+xml"/>
  <Override PartName="/ppt/slideLayouts/slideLayout26.xml" ContentType="application/vnd.openxmlformats-officedocument.presentationml.slideLayout+xml"/>
  <Override PartName="/ppt/theme/theme24.xml" ContentType="application/vnd.openxmlformats-officedocument.theme+xml"/>
  <Override PartName="/ppt/slideLayouts/slideLayout27.xml" ContentType="application/vnd.openxmlformats-officedocument.presentationml.slideLayout+xml"/>
  <Override PartName="/ppt/theme/theme25.xml" ContentType="application/vnd.openxmlformats-officedocument.theme+xml"/>
  <Override PartName="/ppt/slideLayouts/slideLayout28.xml" ContentType="application/vnd.openxmlformats-officedocument.presentationml.slideLayout+xml"/>
  <Override PartName="/ppt/theme/theme26.xml" ContentType="application/vnd.openxmlformats-officedocument.theme+xml"/>
  <Override PartName="/ppt/slideLayouts/slideLayout29.xml" ContentType="application/vnd.openxmlformats-officedocument.presentationml.slideLayout+xml"/>
  <Override PartName="/ppt/theme/theme27.xml" ContentType="application/vnd.openxmlformats-officedocument.theme+xml"/>
  <Override PartName="/ppt/slideLayouts/slideLayout30.xml" ContentType="application/vnd.openxmlformats-officedocument.presentationml.slideLayout+xml"/>
  <Override PartName="/ppt/theme/theme28.xml" ContentType="application/vnd.openxmlformats-officedocument.theme+xml"/>
  <Override PartName="/ppt/slideLayouts/slideLayout31.xml" ContentType="application/vnd.openxmlformats-officedocument.presentationml.slideLayout+xml"/>
  <Override PartName="/ppt/theme/theme29.xml" ContentType="application/vnd.openxmlformats-officedocument.theme+xml"/>
  <Override PartName="/ppt/slideLayouts/slideLayout32.xml" ContentType="application/vnd.openxmlformats-officedocument.presentationml.slideLayout+xml"/>
  <Override PartName="/ppt/theme/theme30.xml" ContentType="application/vnd.openxmlformats-officedocument.theme+xml"/>
  <Override PartName="/ppt/slideLayouts/slideLayout33.xml" ContentType="application/vnd.openxmlformats-officedocument.presentationml.slideLayout+xml"/>
  <Override PartName="/ppt/theme/theme31.xml" ContentType="application/vnd.openxmlformats-officedocument.theme+xml"/>
  <Override PartName="/ppt/slideLayouts/slideLayout34.xml" ContentType="application/vnd.openxmlformats-officedocument.presentationml.slideLayout+xml"/>
  <Override PartName="/ppt/theme/theme32.xml" ContentType="application/vnd.openxmlformats-officedocument.theme+xml"/>
  <Override PartName="/ppt/slideLayouts/slideLayout35.xml" ContentType="application/vnd.openxmlformats-officedocument.presentationml.slideLayout+xml"/>
  <Override PartName="/ppt/theme/theme33.xml" ContentType="application/vnd.openxmlformats-officedocument.theme+xml"/>
  <Override PartName="/ppt/slideLayouts/slideLayout36.xml" ContentType="application/vnd.openxmlformats-officedocument.presentationml.slideLayout+xml"/>
  <Override PartName="/ppt/theme/theme3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5.xml" ContentType="application/vnd.openxmlformats-officedocument.theme+xml"/>
  <Override PartName="/ppt/slideLayouts/slideLayout39.xml" ContentType="application/vnd.openxmlformats-officedocument.presentationml.slideLayout+xml"/>
  <Override PartName="/ppt/theme/theme36.xml" ContentType="application/vnd.openxmlformats-officedocument.theme+xml"/>
  <Override PartName="/ppt/slideLayouts/slideLayout40.xml" ContentType="application/vnd.openxmlformats-officedocument.presentationml.slideLayout+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theme/theme40.xml" ContentType="application/vnd.openxmlformats-officedocument.theme+xml"/>
  <Override PartName="/ppt/slideLayouts/slideLayout44.xml" ContentType="application/vnd.openxmlformats-officedocument.presentationml.slideLayout+xml"/>
  <Override PartName="/ppt/theme/theme41.xml" ContentType="application/vnd.openxmlformats-officedocument.theme+xml"/>
  <Override PartName="/ppt/slideLayouts/slideLayout45.xml" ContentType="application/vnd.openxmlformats-officedocument.presentationml.slideLayout+xml"/>
  <Override PartName="/ppt/theme/theme42.xml" ContentType="application/vnd.openxmlformats-officedocument.theme+xml"/>
  <Override PartName="/ppt/slideLayouts/slideLayout46.xml" ContentType="application/vnd.openxmlformats-officedocument.presentationml.slideLayout+xml"/>
  <Override PartName="/ppt/theme/theme43.xml" ContentType="application/vnd.openxmlformats-officedocument.theme+xml"/>
  <Override PartName="/ppt/slideLayouts/slideLayout47.xml" ContentType="application/vnd.openxmlformats-officedocument.presentationml.slideLayout+xml"/>
  <Override PartName="/ppt/theme/theme44.xml" ContentType="application/vnd.openxmlformats-officedocument.theme+xml"/>
  <Override PartName="/ppt/slideLayouts/slideLayout48.xml" ContentType="application/vnd.openxmlformats-officedocument.presentationml.slideLayout+xml"/>
  <Override PartName="/ppt/theme/theme45.xml" ContentType="application/vnd.openxmlformats-officedocument.theme+xml"/>
  <Override PartName="/ppt/slideLayouts/slideLayout49.xml" ContentType="application/vnd.openxmlformats-officedocument.presentationml.slideLayout+xml"/>
  <Override PartName="/ppt/theme/theme46.xml" ContentType="application/vnd.openxmlformats-officedocument.theme+xml"/>
  <Override PartName="/ppt/slideLayouts/slideLayout50.xml" ContentType="application/vnd.openxmlformats-officedocument.presentationml.slideLayout+xml"/>
  <Override PartName="/ppt/theme/theme4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662" r:id="rId2"/>
    <p:sldMasterId id="2147483672" r:id="rId3"/>
    <p:sldMasterId id="2147483703" r:id="rId4"/>
    <p:sldMasterId id="2147483705" r:id="rId5"/>
    <p:sldMasterId id="2147483707" r:id="rId6"/>
    <p:sldMasterId id="2147483709" r:id="rId7"/>
    <p:sldMasterId id="2147483670" r:id="rId8"/>
    <p:sldMasterId id="2147483712" r:id="rId9"/>
    <p:sldMasterId id="2147483714" r:id="rId10"/>
    <p:sldMasterId id="2147483716" r:id="rId11"/>
    <p:sldMasterId id="2147483718" r:id="rId12"/>
    <p:sldMasterId id="2147483720" r:id="rId13"/>
    <p:sldMasterId id="2147483722" r:id="rId14"/>
    <p:sldMasterId id="2147483724" r:id="rId15"/>
    <p:sldMasterId id="2147483726" r:id="rId16"/>
    <p:sldMasterId id="2147483728" r:id="rId17"/>
    <p:sldMasterId id="2147483730" r:id="rId18"/>
    <p:sldMasterId id="2147483732" r:id="rId19"/>
    <p:sldMasterId id="2147483735" r:id="rId20"/>
    <p:sldMasterId id="2147483737" r:id="rId21"/>
    <p:sldMasterId id="2147483739" r:id="rId22"/>
    <p:sldMasterId id="2147483741" r:id="rId23"/>
    <p:sldMasterId id="2147483743" r:id="rId24"/>
    <p:sldMasterId id="2147483745" r:id="rId25"/>
    <p:sldMasterId id="2147483747" r:id="rId26"/>
    <p:sldMasterId id="2147483749" r:id="rId27"/>
    <p:sldMasterId id="2147483751" r:id="rId28"/>
    <p:sldMasterId id="2147483753" r:id="rId29"/>
    <p:sldMasterId id="2147483755" r:id="rId30"/>
    <p:sldMasterId id="2147483678" r:id="rId31"/>
    <p:sldMasterId id="2147483757" r:id="rId32"/>
    <p:sldMasterId id="2147483759" r:id="rId33"/>
    <p:sldMasterId id="2147483761" r:id="rId34"/>
    <p:sldMasterId id="2147483763" r:id="rId35"/>
    <p:sldMasterId id="2147483765" r:id="rId36"/>
    <p:sldMasterId id="2147483767" r:id="rId37"/>
    <p:sldMasterId id="2147483769" r:id="rId38"/>
    <p:sldMasterId id="2147483771" r:id="rId39"/>
    <p:sldMasterId id="2147483774" r:id="rId40"/>
    <p:sldMasterId id="2147483776" r:id="rId41"/>
    <p:sldMasterId id="2147483695" r:id="rId42"/>
    <p:sldMasterId id="2147483693" r:id="rId43"/>
    <p:sldMasterId id="2147483699" r:id="rId44"/>
    <p:sldMasterId id="2147483697" r:id="rId45"/>
    <p:sldMasterId id="2147483674" r:id="rId46"/>
    <p:sldMasterId id="2147483676" r:id="rId47"/>
    <p:sldMasterId id="2147483685" r:id="rId48"/>
  </p:sldMasterIdLst>
  <p:notesMasterIdLst>
    <p:notesMasterId r:id="rId90"/>
  </p:notesMasterIdLst>
  <p:handoutMasterIdLst>
    <p:handoutMasterId r:id="rId91"/>
  </p:handoutMasterIdLst>
  <p:sldIdLst>
    <p:sldId id="346" r:id="rId49"/>
    <p:sldId id="388" r:id="rId50"/>
    <p:sldId id="389" r:id="rId51"/>
    <p:sldId id="390" r:id="rId52"/>
    <p:sldId id="391" r:id="rId53"/>
    <p:sldId id="392" r:id="rId54"/>
    <p:sldId id="393" r:id="rId55"/>
    <p:sldId id="394" r:id="rId56"/>
    <p:sldId id="428" r:id="rId57"/>
    <p:sldId id="429" r:id="rId58"/>
    <p:sldId id="397" r:id="rId59"/>
    <p:sldId id="398" r:id="rId60"/>
    <p:sldId id="399" r:id="rId61"/>
    <p:sldId id="433" r:id="rId62"/>
    <p:sldId id="434" r:id="rId63"/>
    <p:sldId id="402" r:id="rId64"/>
    <p:sldId id="435" r:id="rId65"/>
    <p:sldId id="430" r:id="rId66"/>
    <p:sldId id="405" r:id="rId67"/>
    <p:sldId id="406" r:id="rId68"/>
    <p:sldId id="407" r:id="rId69"/>
    <p:sldId id="408" r:id="rId70"/>
    <p:sldId id="409" r:id="rId71"/>
    <p:sldId id="431" r:id="rId72"/>
    <p:sldId id="411" r:id="rId73"/>
    <p:sldId id="412" r:id="rId74"/>
    <p:sldId id="413" r:id="rId75"/>
    <p:sldId id="414" r:id="rId76"/>
    <p:sldId id="432" r:id="rId77"/>
    <p:sldId id="416" r:id="rId78"/>
    <p:sldId id="417" r:id="rId79"/>
    <p:sldId id="418" r:id="rId80"/>
    <p:sldId id="419" r:id="rId81"/>
    <p:sldId id="420" r:id="rId82"/>
    <p:sldId id="421" r:id="rId83"/>
    <p:sldId id="422" r:id="rId84"/>
    <p:sldId id="423" r:id="rId85"/>
    <p:sldId id="424" r:id="rId86"/>
    <p:sldId id="425" r:id="rId87"/>
    <p:sldId id="426" r:id="rId88"/>
    <p:sldId id="427" r:id="rId8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Evelyn - FNS" initials="GE-F" lastIdx="59" clrIdx="0"/>
  <p:cmAuthor id="2" name="Halasz, Katey - FNS" initials="HK-F" lastIdx="25" clrIdx="1"/>
  <p:cmAuthor id="3" name="Wu, Tsun-Min &quot;Mimi&quot; - FNS" initials="WT&quot;-F" lastIdx="2" clrIdx="2"/>
  <p:cmAuthor id="4" name="Danielle Arreola" initials="DA" lastIdx="1" clrIdx="3"/>
  <p:cmAuthor id="5" name="White, Alicia - FNS" initials="WA-F" lastIdx="21" clrIdx="4"/>
  <p:cmAuthor id="6" name="Patricia Linn" initials="PL" lastIdx="4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A28"/>
    <a:srgbClr val="1D4D78"/>
    <a:srgbClr val="D3D7EC"/>
    <a:srgbClr val="9AA4D2"/>
    <a:srgbClr val="D77D82"/>
    <a:srgbClr val="0FD5EA"/>
    <a:srgbClr val="9B3546"/>
    <a:srgbClr val="FEE6AD"/>
    <a:srgbClr val="FCB615"/>
    <a:srgbClr val="FEE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6" autoAdjust="0"/>
    <p:restoredTop sz="57209" autoAdjust="0"/>
  </p:normalViewPr>
  <p:slideViewPr>
    <p:cSldViewPr snapToGrid="0" snapToObjects="1" showGuides="1">
      <p:cViewPr varScale="1">
        <p:scale>
          <a:sx n="50" d="100"/>
          <a:sy n="50" d="100"/>
        </p:scale>
        <p:origin x="1220" y="40"/>
      </p:cViewPr>
      <p:guideLst>
        <p:guide orient="horz" pos="1620"/>
        <p:guide pos="2880"/>
      </p:guideLst>
    </p:cSldViewPr>
  </p:slideViewPr>
  <p:outlineViewPr>
    <p:cViewPr>
      <p:scale>
        <a:sx n="33" d="100"/>
        <a:sy n="33" d="100"/>
      </p:scale>
      <p:origin x="0" y="-4320"/>
    </p:cViewPr>
  </p:outlineViewPr>
  <p:notesTextViewPr>
    <p:cViewPr>
      <p:scale>
        <a:sx n="130" d="100"/>
        <a:sy n="130" d="100"/>
      </p:scale>
      <p:origin x="0" y="0"/>
    </p:cViewPr>
  </p:notesTextViewPr>
  <p:sorterViewPr>
    <p:cViewPr>
      <p:scale>
        <a:sx n="120" d="100"/>
        <a:sy n="120" d="100"/>
      </p:scale>
      <p:origin x="0" y="-9102"/>
    </p:cViewPr>
  </p:sorterViewPr>
  <p:notesViewPr>
    <p:cSldViewPr snapToGrid="0" snapToObjects="1">
      <p:cViewPr>
        <p:scale>
          <a:sx n="155" d="100"/>
          <a:sy n="155" d="100"/>
        </p:scale>
        <p:origin x="3072" y="-28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5.xml"/><Relationship Id="rId58" Type="http://schemas.openxmlformats.org/officeDocument/2006/relationships/slide" Target="slides/slide10.xml"/><Relationship Id="rId74" Type="http://schemas.openxmlformats.org/officeDocument/2006/relationships/slide" Target="slides/slide26.xml"/><Relationship Id="rId79" Type="http://schemas.openxmlformats.org/officeDocument/2006/relationships/slide" Target="slides/slide31.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6.xml"/><Relationship Id="rId69"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slide" Target="slides/slide37.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61" Type="http://schemas.openxmlformats.org/officeDocument/2006/relationships/slide" Target="slides/slide13.xml"/><Relationship Id="rId82" Type="http://schemas.openxmlformats.org/officeDocument/2006/relationships/slide" Target="slides/slide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8.xml"/><Relationship Id="rId77"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C5539C-1963-8045-8012-28C72B4286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29E828-31A5-6E4D-A5A6-31650B275A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7D385-C535-6045-8C4F-8BA5F39695DA}" type="datetimeFigureOut">
              <a:rPr lang="en-US" smtClean="0"/>
              <a:t>10/21/2021</a:t>
            </a:fld>
            <a:endParaRPr lang="en-US"/>
          </a:p>
        </p:txBody>
      </p:sp>
      <p:sp>
        <p:nvSpPr>
          <p:cNvPr id="4" name="Footer Placeholder 3">
            <a:extLst>
              <a:ext uri="{FF2B5EF4-FFF2-40B4-BE49-F238E27FC236}">
                <a16:creationId xmlns:a16="http://schemas.microsoft.com/office/drawing/2014/main" id="{37314651-7C1C-654C-B55D-F0B34BEEE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0D5AA8-52E3-FF49-9A12-8CF5FB2F7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12CBA0-EC2B-7048-9CA7-000CBB4ECB52}" type="slidenum">
              <a:rPr lang="en-US" smtClean="0"/>
              <a:t>‹#›</a:t>
            </a:fld>
            <a:endParaRPr lang="en-US"/>
          </a:p>
        </p:txBody>
      </p:sp>
    </p:spTree>
    <p:extLst>
      <p:ext uri="{BB962C8B-B14F-4D97-AF65-F5344CB8AC3E}">
        <p14:creationId xmlns:p14="http://schemas.microsoft.com/office/powerpoint/2010/main" val="4319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58D1F-64A6-9F4F-9A89-22378524864A}"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2E9ED-D75D-DF40-B20F-46FB25F50A85}" type="slidenum">
              <a:rPr lang="en-US" smtClean="0"/>
              <a:t>‹#›</a:t>
            </a:fld>
            <a:endParaRPr lang="en-US"/>
          </a:p>
        </p:txBody>
      </p:sp>
    </p:spTree>
    <p:extLst>
      <p:ext uri="{BB962C8B-B14F-4D97-AF65-F5344CB8AC3E}">
        <p14:creationId xmlns:p14="http://schemas.microsoft.com/office/powerpoint/2010/main" val="166631323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92E9ED-D75D-DF40-B20F-46FB25F50A85}" type="slidenum">
              <a:rPr lang="en-US" smtClean="0"/>
              <a:t>1</a:t>
            </a:fld>
            <a:endParaRPr lang="en-US" dirty="0"/>
          </a:p>
        </p:txBody>
      </p:sp>
    </p:spTree>
    <p:extLst>
      <p:ext uri="{BB962C8B-B14F-4D97-AF65-F5344CB8AC3E}">
        <p14:creationId xmlns:p14="http://schemas.microsoft.com/office/powerpoint/2010/main" val="79730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Let’s talk about Step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Again, Step 1 asks us to look for the creditable ingredients in the baby food and determine what food components the ingredients credit toward.</a:t>
            </a:r>
          </a:p>
        </p:txBody>
      </p:sp>
      <p:sp>
        <p:nvSpPr>
          <p:cNvPr id="4" name="Slide Number Placeholder 3"/>
          <p:cNvSpPr>
            <a:spLocks noGrp="1"/>
          </p:cNvSpPr>
          <p:nvPr>
            <p:ph type="sldNum" sz="quarter" idx="10"/>
          </p:nvPr>
        </p:nvSpPr>
        <p:spPr/>
        <p:txBody>
          <a:bodyPr/>
          <a:lstStyle/>
          <a:p>
            <a:fld id="{8A92E9ED-D75D-DF40-B20F-46FB25F50A85}" type="slidenum">
              <a:rPr lang="en-US" smtClean="0"/>
              <a:t>10</a:t>
            </a:fld>
            <a:endParaRPr lang="en-US"/>
          </a:p>
        </p:txBody>
      </p:sp>
    </p:spTree>
    <p:extLst>
      <p:ext uri="{BB962C8B-B14F-4D97-AF65-F5344CB8AC3E}">
        <p14:creationId xmlns:p14="http://schemas.microsoft.com/office/powerpoint/2010/main" val="336781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You can find a “Creditable” foods chart on page 2 of the worksheet. This chart is also shown on the slide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chart lists common ingredients that are creditable in the CACFP infant meal pattern. Some creditable ingredients listed here include beans, iron-fortified infant cereal, vegetables and fruits that are not freeze-dried and are not juice, and more. </a:t>
            </a:r>
            <a:r>
              <a:rPr lang="en-US" sz="1200" kern="1200" dirty="0">
                <a:solidFill>
                  <a:schemeClr val="tx1"/>
                </a:solidFill>
                <a:latin typeface="Arial" panose="020B0604020202020204" pitchFamily="34" charset="0"/>
                <a:ea typeface="+mn-ea"/>
                <a:cs typeface="Arial" panose="020B0604020202020204" pitchFamily="34" charset="0"/>
              </a:rPr>
              <a:t>This chart also shows which component the food item counts toward. </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Look for and serve combination baby foods that are made of only creditable ingredients. This will help ensure the infant gets the nutrition he or she needs for proper growth and development. </a:t>
            </a:r>
          </a:p>
        </p:txBody>
      </p:sp>
      <p:sp>
        <p:nvSpPr>
          <p:cNvPr id="4" name="Slide Number Placeholder 3"/>
          <p:cNvSpPr>
            <a:spLocks noGrp="1"/>
          </p:cNvSpPr>
          <p:nvPr>
            <p:ph type="sldNum" sz="quarter" idx="10"/>
          </p:nvPr>
        </p:nvSpPr>
        <p:spPr/>
        <p:txBody>
          <a:bodyPr/>
          <a:lstStyle/>
          <a:p>
            <a:fld id="{8A92E9ED-D75D-DF40-B20F-46FB25F50A85}" type="slidenum">
              <a:rPr lang="en-US" smtClean="0"/>
              <a:t>11</a:t>
            </a:fld>
            <a:endParaRPr lang="en-US"/>
          </a:p>
        </p:txBody>
      </p:sp>
    </p:spTree>
    <p:extLst>
      <p:ext uri="{BB962C8B-B14F-4D97-AF65-F5344CB8AC3E}">
        <p14:creationId xmlns:p14="http://schemas.microsoft.com/office/powerpoint/2010/main" val="346719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On page 3, you will find a chart of non-creditable food items or ingredients. This chart is also shown on the slide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Some ingredients that are not creditable listed here include cooked grains, macaroni and other pastas, nuts and seed butters, soy yogurt, and more.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12</a:t>
            </a:fld>
            <a:endParaRPr lang="en-US"/>
          </a:p>
        </p:txBody>
      </p:sp>
    </p:spTree>
    <p:extLst>
      <p:ext uri="{BB962C8B-B14F-4D97-AF65-F5344CB8AC3E}">
        <p14:creationId xmlns:p14="http://schemas.microsoft.com/office/powerpoint/2010/main" val="269320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latin typeface="Arial" panose="020B0604020202020204" pitchFamily="34" charset="0"/>
                <a:cs typeface="Arial" panose="020B0604020202020204" pitchFamily="34" charset="0"/>
              </a:rPr>
              <a:t>Ok, let’s do a</a:t>
            </a:r>
            <a:r>
              <a:rPr lang="en-US" sz="1200" baseline="0" noProof="0" dirty="0">
                <a:latin typeface="Arial" panose="020B0604020202020204" pitchFamily="34" charset="0"/>
                <a:cs typeface="Arial" panose="020B0604020202020204" pitchFamily="34" charset="0"/>
              </a:rPr>
              <a:t> practice question. </a:t>
            </a:r>
            <a:r>
              <a:rPr lang="en-US" sz="1200" kern="1200" baseline="0" noProof="0" dirty="0">
                <a:solidFill>
                  <a:schemeClr val="tx1"/>
                </a:solidFill>
                <a:latin typeface="Arial" panose="020B0604020202020204" pitchFamily="34" charset="0"/>
                <a:ea typeface="+mn-ea"/>
                <a:cs typeface="Arial" panose="020B0604020202020204" pitchFamily="34" charset="0"/>
              </a:rPr>
              <a:t>T</a:t>
            </a:r>
            <a:r>
              <a:rPr lang="en-US" sz="1200" kern="1200" dirty="0">
                <a:solidFill>
                  <a:schemeClr val="tx1"/>
                </a:solidFill>
                <a:latin typeface="Arial" panose="020B0604020202020204" pitchFamily="34" charset="0"/>
                <a:ea typeface="+mn-ea"/>
                <a:cs typeface="Arial" panose="020B0604020202020204" pitchFamily="34" charset="0"/>
              </a:rPr>
              <a:t>his question looks at identifying creditable ingredients.</a:t>
            </a:r>
          </a:p>
          <a:p>
            <a:endParaRPr lang="en-US" sz="1200" noProof="0" dirty="0">
              <a:latin typeface="Arial" panose="020B0604020202020204" pitchFamily="34" charset="0"/>
              <a:cs typeface="Arial" panose="020B0604020202020204" pitchFamily="34" charset="0"/>
            </a:endParaRPr>
          </a:p>
          <a:p>
            <a:r>
              <a:rPr lang="en-US" sz="1200" noProof="0" dirty="0">
                <a:latin typeface="Arial" panose="020B0604020202020204" pitchFamily="34" charset="0"/>
                <a:cs typeface="Arial" panose="020B0604020202020204" pitchFamily="34" charset="0"/>
              </a:rPr>
              <a:t>The question says, </a:t>
            </a:r>
            <a:r>
              <a:rPr lang="en-US" sz="1200" b="0" noProof="0" dirty="0">
                <a:latin typeface="Arial" panose="020B0604020202020204" pitchFamily="34" charset="0"/>
                <a:cs typeface="Arial" panose="020B0604020202020204" pitchFamily="34" charset="0"/>
              </a:rPr>
              <a:t>“</a:t>
            </a:r>
            <a:r>
              <a:rPr lang="en-US" sz="1200" b="0" dirty="0">
                <a:latin typeface="Arial" panose="020B0604020202020204" pitchFamily="34" charset="0"/>
                <a:cs typeface="Arial" panose="020B0604020202020204" pitchFamily="34" charset="0"/>
              </a:rPr>
              <a:t>Which </a:t>
            </a:r>
            <a:r>
              <a:rPr lang="en-US" sz="1200" b="0" baseline="0" dirty="0">
                <a:latin typeface="Arial" panose="020B0604020202020204" pitchFamily="34" charset="0"/>
                <a:cs typeface="Arial" panose="020B0604020202020204" pitchFamily="34" charset="0"/>
              </a:rPr>
              <a:t>ingredients can count toward a reimbursable lunch?” Select all that apply. The container of food on the screen contains beef, tomato, peas, and macaroni. </a:t>
            </a:r>
          </a:p>
          <a:p>
            <a:endParaRPr lang="en-US" sz="1200" b="0" baseline="0" dirty="0">
              <a:latin typeface="Arial" panose="020B0604020202020204" pitchFamily="34" charset="0"/>
              <a:cs typeface="Arial" panose="020B0604020202020204" pitchFamily="34" charset="0"/>
            </a:endParaRPr>
          </a:p>
          <a:p>
            <a:r>
              <a:rPr lang="en-US" sz="1200" b="0" baseline="0" dirty="0">
                <a:latin typeface="Arial" panose="020B0604020202020204" pitchFamily="34" charset="0"/>
                <a:cs typeface="Arial" panose="020B0604020202020204" pitchFamily="34" charset="0"/>
              </a:rPr>
              <a:t>You can use the charts we just discussed to help you answer this question. The charts can be found on pages 2 and 3 of the worksheet.</a:t>
            </a:r>
            <a:endParaRPr lang="en-US" sz="1200" b="0" dirty="0">
              <a:latin typeface="Arial" panose="020B0604020202020204" pitchFamily="34" charset="0"/>
              <a:cs typeface="Arial" panose="020B0604020202020204" pitchFamily="34" charset="0"/>
            </a:endParaRPr>
          </a:p>
          <a:p>
            <a:endParaRPr lang="en-US" sz="1200"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to all that you think apply. Do you think the:</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Beef [pause and wait for a show of hands],</a:t>
            </a: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Tomato [pause and wait for a show of hands],</a:t>
            </a: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Peas [pause and wait for a show of hands], and/or</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aseline="0" noProof="0" dirty="0">
                <a:latin typeface="Arial" panose="020B0604020202020204" pitchFamily="34" charset="0"/>
                <a:cs typeface="Arial" panose="020B0604020202020204" pitchFamily="34" charset="0"/>
              </a:rPr>
              <a:t>Macaroni </a:t>
            </a:r>
            <a:r>
              <a:rPr lang="en-US" sz="1200" kern="1200" dirty="0">
                <a:solidFill>
                  <a:schemeClr val="tx1"/>
                </a:solidFill>
                <a:effectLst/>
                <a:latin typeface="Arial" panose="020B0604020202020204" pitchFamily="34" charset="0"/>
                <a:ea typeface="+mn-ea"/>
                <a:cs typeface="Arial" panose="020B0604020202020204" pitchFamily="34" charset="0"/>
              </a:rPr>
              <a:t>can count toward a reimbursable infant lunch? </a:t>
            </a:r>
            <a:r>
              <a:rPr lang="en-US" sz="1200" baseline="0" noProof="0" dirty="0">
                <a:latin typeface="Arial" panose="020B0604020202020204" pitchFamily="34" charset="0"/>
                <a:cs typeface="Arial" panose="020B0604020202020204" pitchFamily="34" charset="0"/>
              </a:rPr>
              <a:t>[pause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13</a:t>
            </a:fld>
            <a:endParaRPr lang="en-US"/>
          </a:p>
        </p:txBody>
      </p:sp>
    </p:spTree>
    <p:extLst>
      <p:ext uri="{BB962C8B-B14F-4D97-AF65-F5344CB8AC3E}">
        <p14:creationId xmlns:p14="http://schemas.microsoft.com/office/powerpoint/2010/main" val="300897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Nice work, </a:t>
            </a:r>
            <a:r>
              <a:rPr lang="en-US" sz="1200" baseline="0" dirty="0">
                <a:latin typeface="Arial" panose="020B0604020202020204" pitchFamily="34" charset="0"/>
                <a:cs typeface="Arial" panose="020B0604020202020204" pitchFamily="34" charset="0"/>
              </a:rPr>
              <a:t>everyone! The answer is </a:t>
            </a:r>
            <a:r>
              <a:rPr lang="en-US" sz="1200" kern="1200" baseline="0" dirty="0">
                <a:solidFill>
                  <a:schemeClr val="tx1"/>
                </a:solidFill>
                <a:latin typeface="Arial" panose="020B0604020202020204" pitchFamily="34" charset="0"/>
                <a:ea typeface="+mn-ea"/>
                <a:cs typeface="Arial" panose="020B0604020202020204" pitchFamily="34" charset="0"/>
              </a:rPr>
              <a:t>“</a:t>
            </a:r>
            <a:r>
              <a:rPr lang="en-US" sz="1200" kern="1200" dirty="0">
                <a:solidFill>
                  <a:schemeClr val="tx1"/>
                </a:solidFill>
                <a:latin typeface="Arial" panose="020B0604020202020204" pitchFamily="34" charset="0"/>
                <a:ea typeface="+mn-ea"/>
                <a:cs typeface="Arial" panose="020B0604020202020204" pitchFamily="34" charset="0"/>
              </a:rPr>
              <a:t>Beef,” “Tomato,” and “Peas.”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If you look at page 2 of the worksheet, you see the “Creditable” chart lists some of the ingredients that are commonly found in combination baby foods and can count toward a reimbursable meal or snack. This is also shown on the slide here. If you look down on that list, meats, such as beef and pork, </a:t>
            </a:r>
            <a:r>
              <a:rPr lang="en-US" sz="1200" kern="1200" dirty="0">
                <a:solidFill>
                  <a:schemeClr val="tx1"/>
                </a:solidFill>
                <a:latin typeface="Arial" panose="020B0604020202020204" pitchFamily="34" charset="0"/>
                <a:ea typeface="+mn-ea"/>
                <a:cs typeface="Arial" panose="020B0604020202020204" pitchFamily="34" charset="0"/>
              </a:rPr>
              <a:t>can count toward a reimbursable lunch. Tomatoes and peas, which are vegetables, may also count toward a reimbursable lunch. These food items are outlined in yellow on this slide. </a:t>
            </a: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14</a:t>
            </a:fld>
            <a:endParaRPr lang="en-US"/>
          </a:p>
        </p:txBody>
      </p:sp>
    </p:spTree>
    <p:extLst>
      <p:ext uri="{BB962C8B-B14F-4D97-AF65-F5344CB8AC3E}">
        <p14:creationId xmlns:p14="http://schemas.microsoft.com/office/powerpoint/2010/main" val="132500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If you look at page 3 of the worksheet you will find the chart listing food items that are not creditable. In other words, these items cannot count toward a reimbursable meal or snack. The chart can also be seen on the slide here. You will notice that “macaroni and other pastas” is listed. That is outlined in blue on the slide. So, macaroni in this combination baby food cannot count toward a reimbursable infant meal or snack. </a:t>
            </a:r>
          </a:p>
        </p:txBody>
      </p:sp>
      <p:sp>
        <p:nvSpPr>
          <p:cNvPr id="4" name="Slide Number Placeholder 3"/>
          <p:cNvSpPr>
            <a:spLocks noGrp="1"/>
          </p:cNvSpPr>
          <p:nvPr>
            <p:ph type="sldNum" sz="quarter" idx="10"/>
          </p:nvPr>
        </p:nvSpPr>
        <p:spPr/>
        <p:txBody>
          <a:bodyPr/>
          <a:lstStyle/>
          <a:p>
            <a:fld id="{8A92E9ED-D75D-DF40-B20F-46FB25F50A85}" type="slidenum">
              <a:rPr lang="en-US" smtClean="0"/>
              <a:t>15</a:t>
            </a:fld>
            <a:endParaRPr lang="en-US"/>
          </a:p>
        </p:txBody>
      </p:sp>
    </p:spTree>
    <p:extLst>
      <p:ext uri="{BB962C8B-B14F-4D97-AF65-F5344CB8AC3E}">
        <p14:creationId xmlns:p14="http://schemas.microsoft.com/office/powerpoint/2010/main" val="46650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99753"/>
          </a:xfrm>
        </p:spPr>
        <p:txBody>
          <a:bodyPr/>
          <a:lstStyle/>
          <a:p>
            <a:r>
              <a:rPr lang="en-US" sz="1200" noProof="0" dirty="0">
                <a:latin typeface="Arial" panose="020B0604020202020204" pitchFamily="34" charset="0"/>
                <a:cs typeface="Arial" panose="020B0604020202020204" pitchFamily="34" charset="0"/>
              </a:rPr>
              <a:t>Ok, let’s do another </a:t>
            </a:r>
            <a:r>
              <a:rPr lang="en-US" sz="1200" baseline="0" noProof="0" dirty="0">
                <a:latin typeface="Arial" panose="020B0604020202020204" pitchFamily="34" charset="0"/>
                <a:cs typeface="Arial" panose="020B0604020202020204" pitchFamily="34" charset="0"/>
              </a:rPr>
              <a:t>practice question. </a:t>
            </a:r>
          </a:p>
          <a:p>
            <a:endParaRPr lang="en-US" sz="1200" baseline="0" noProof="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cs typeface="Arial" panose="020B0604020202020204" pitchFamily="34" charset="0"/>
              </a:rPr>
              <a:t>We know from the previous</a:t>
            </a:r>
            <a:r>
              <a:rPr lang="en-US" sz="1200" baseline="0" noProof="0" dirty="0">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practice</a:t>
            </a:r>
            <a:r>
              <a:rPr lang="en-US" sz="1200" baseline="0" noProof="0" dirty="0">
                <a:latin typeface="Arial" panose="020B0604020202020204" pitchFamily="34" charset="0"/>
                <a:cs typeface="Arial" panose="020B0604020202020204" pitchFamily="34" charset="0"/>
              </a:rPr>
              <a:t> question that the creditable ingredients are beef, tomatoes, and peas. </a:t>
            </a:r>
            <a:r>
              <a:rPr lang="en-US" sz="1200" noProof="0" dirty="0">
                <a:latin typeface="Arial" panose="020B0604020202020204" pitchFamily="34" charset="0"/>
                <a:cs typeface="Arial" panose="020B0604020202020204" pitchFamily="34" charset="0"/>
              </a:rPr>
              <a:t>This question says, </a:t>
            </a:r>
            <a:r>
              <a:rPr lang="en-US" sz="1200" b="0" noProof="0" dirty="0">
                <a:latin typeface="Arial" panose="020B0604020202020204" pitchFamily="34" charset="0"/>
                <a:cs typeface="Arial" panose="020B0604020202020204" pitchFamily="34" charset="0"/>
              </a:rPr>
              <a:t>“</a:t>
            </a:r>
            <a:r>
              <a:rPr lang="en-US" sz="1200" b="0" dirty="0">
                <a:latin typeface="Arial" panose="020B0604020202020204" pitchFamily="34" charset="0"/>
                <a:cs typeface="Arial" panose="020B0604020202020204" pitchFamily="34" charset="0"/>
              </a:rPr>
              <a:t>What food components do the creditable ingredients count toward?” </a:t>
            </a:r>
            <a:r>
              <a:rPr lang="en-US" sz="1200" kern="1200" dirty="0">
                <a:solidFill>
                  <a:schemeClr val="tx1"/>
                </a:solidFill>
                <a:latin typeface="Arial" panose="020B0604020202020204" pitchFamily="34" charset="0"/>
                <a:ea typeface="+mn-ea"/>
                <a:cs typeface="Arial" panose="020B0604020202020204" pitchFamily="34" charset="0"/>
              </a:rPr>
              <a:t>You can use the chart shown on the slide, or the chart on page 2 of the worksheet, to answer this question. </a:t>
            </a:r>
            <a:endParaRPr lang="en-US" sz="1200" b="0" dirty="0">
              <a:latin typeface="Arial" panose="020B0604020202020204" pitchFamily="34" charset="0"/>
              <a:cs typeface="Arial" panose="020B0604020202020204" pitchFamily="34" charset="0"/>
            </a:endParaRPr>
          </a:p>
          <a:p>
            <a:endParaRPr lang="en-US" sz="1200"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to all that you think apply. Do you think the ingredients can count toward the:</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Grains/Meats/Meat Alternates component [pause and wait for a show of hands],</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Vegetables/Fruit component [pause and wait for a show of hands],</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Breastmilk/Iron-Fortified Infant Formula component [pause and wait for a show of hands], or</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All of the above [pause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16</a:t>
            </a:fld>
            <a:endParaRPr lang="en-US"/>
          </a:p>
        </p:txBody>
      </p:sp>
    </p:spTree>
    <p:extLst>
      <p:ext uri="{BB962C8B-B14F-4D97-AF65-F5344CB8AC3E}">
        <p14:creationId xmlns:p14="http://schemas.microsoft.com/office/powerpoint/2010/main" val="196222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latin typeface="Arial" panose="020B0604020202020204" pitchFamily="34" charset="0"/>
                <a:cs typeface="Arial" panose="020B0604020202020204" pitchFamily="34" charset="0"/>
              </a:rPr>
              <a:t>Great!</a:t>
            </a:r>
            <a:r>
              <a:rPr lang="en-US" sz="1200" baseline="0" noProof="0" dirty="0">
                <a:latin typeface="Arial" panose="020B0604020202020204" pitchFamily="34" charset="0"/>
                <a:cs typeface="Arial" panose="020B0604020202020204" pitchFamily="34" charset="0"/>
              </a:rPr>
              <a:t> The answer is, “Grains/Meats/Meat Alternates” component and the “Vegetables/Fruit” component. </a:t>
            </a:r>
          </a:p>
          <a:p>
            <a:endParaRPr lang="en-US" sz="120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Let's look at the chart on page 2 of the worksheet or on the slide. We see that meats, like the beef in this baby food, are creditable toward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kern="1200" dirty="0">
                <a:solidFill>
                  <a:schemeClr val="tx1"/>
                </a:solidFill>
                <a:latin typeface="Arial" panose="020B0604020202020204" pitchFamily="34" charset="0"/>
                <a:ea typeface="+mn-ea"/>
                <a:cs typeface="Arial" panose="020B0604020202020204" pitchFamily="34" charset="0"/>
              </a:rPr>
              <a:t>component.  We also see that vegetables, like the tomatoes and peas, are creditable toward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component. Both of these items are outlined in yellow on the slide.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17</a:t>
            </a:fld>
            <a:endParaRPr lang="en-US"/>
          </a:p>
        </p:txBody>
      </p:sp>
    </p:spTree>
    <p:extLst>
      <p:ext uri="{BB962C8B-B14F-4D97-AF65-F5344CB8AC3E}">
        <p14:creationId xmlns:p14="http://schemas.microsoft.com/office/powerpoint/2010/main" val="3374187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Ok, now that we've determined what our creditable ingredients are, and what food components the ingredients can count toward, let's move to Step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Step 2 asks us to determine if the combination baby food only includes ingredients from one food component. Let’s take a look at an example.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18</a:t>
            </a:fld>
            <a:endParaRPr lang="en-US"/>
          </a:p>
        </p:txBody>
      </p:sp>
    </p:spTree>
    <p:extLst>
      <p:ext uri="{BB962C8B-B14F-4D97-AF65-F5344CB8AC3E}">
        <p14:creationId xmlns:p14="http://schemas.microsoft.com/office/powerpoint/2010/main" val="67958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This slide shows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baby food pouch that contains a combination of squash, apple, and corn. Squash and corn are vegetables, and an apple is a fruit. There are no additional ingredients. So, we know that this baby food pouch only contains ingredients from one food component –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component.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Page 2 of the worksheet tells us that if the combination baby food only has ingredients from one component, we can skip Step 3 and move to Step 4. </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19</a:t>
            </a:fld>
            <a:endParaRPr lang="en-US"/>
          </a:p>
        </p:txBody>
      </p:sp>
    </p:spTree>
    <p:extLst>
      <p:ext uri="{BB962C8B-B14F-4D97-AF65-F5344CB8AC3E}">
        <p14:creationId xmlns:p14="http://schemas.microsoft.com/office/powerpoint/2010/main" val="246855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Team Nutrition is an initiative of the USDA Food and Nutrition Service that supports the Child Nutrition Programs, including the National School Lunch Program, the School Breakfast Program, and of course, the Child and Adult Care Food Program, or the CACFP.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It does so through training and technical assistance for those preparing and serving meals, providing nutrition education for children, and building support for healthier school and child care environments. </a:t>
            </a:r>
          </a:p>
        </p:txBody>
      </p:sp>
      <p:sp>
        <p:nvSpPr>
          <p:cNvPr id="4" name="Slide Number Placeholder 3"/>
          <p:cNvSpPr>
            <a:spLocks noGrp="1"/>
          </p:cNvSpPr>
          <p:nvPr>
            <p:ph type="sldNum" sz="quarter" idx="10"/>
          </p:nvPr>
        </p:nvSpPr>
        <p:spPr/>
        <p:txBody>
          <a:bodyPr/>
          <a:lstStyle/>
          <a:p>
            <a:fld id="{8A92E9ED-D75D-DF40-B20F-46FB25F50A85}" type="slidenum">
              <a:rPr lang="en-US" smtClean="0"/>
              <a:t>2</a:t>
            </a:fld>
            <a:endParaRPr lang="en-US"/>
          </a:p>
        </p:txBody>
      </p:sp>
    </p:spTree>
    <p:extLst>
      <p:ext uri="{BB962C8B-B14F-4D97-AF65-F5344CB8AC3E}">
        <p14:creationId xmlns:p14="http://schemas.microsoft.com/office/powerpoint/2010/main" val="131649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Step 4 on page 4 of the worksheet tells us to compare the amount of each food component in the container with the amount required in the CACFP infant meal pattern. Since this baby food only includes ingredients from one food component, you must offer 2 tablespoons of this food to fulfill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component. </a:t>
            </a:r>
            <a:endParaRPr lang="en-US"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We will talk about Step 4 in more detail in a few minutes. </a:t>
            </a:r>
          </a:p>
        </p:txBody>
      </p:sp>
      <p:sp>
        <p:nvSpPr>
          <p:cNvPr id="4" name="Slide Number Placeholder 3"/>
          <p:cNvSpPr>
            <a:spLocks noGrp="1"/>
          </p:cNvSpPr>
          <p:nvPr>
            <p:ph type="sldNum" sz="quarter" idx="10"/>
          </p:nvPr>
        </p:nvSpPr>
        <p:spPr/>
        <p:txBody>
          <a:bodyPr/>
          <a:lstStyle/>
          <a:p>
            <a:fld id="{8A92E9ED-D75D-DF40-B20F-46FB25F50A85}" type="slidenum">
              <a:rPr lang="en-US" smtClean="0"/>
              <a:t>20</a:t>
            </a:fld>
            <a:endParaRPr lang="en-US"/>
          </a:p>
        </p:txBody>
      </p:sp>
    </p:spTree>
    <p:extLst>
      <p:ext uri="{BB962C8B-B14F-4D97-AF65-F5344CB8AC3E}">
        <p14:creationId xmlns:p14="http://schemas.microsoft.com/office/powerpoint/2010/main" val="306377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Let's look at another example. This is our baby food jar from the last </a:t>
            </a:r>
            <a:r>
              <a:rPr lang="en-US" sz="1200" kern="1200" dirty="0">
                <a:solidFill>
                  <a:schemeClr val="tx1"/>
                </a:solidFill>
                <a:effectLst/>
                <a:latin typeface="Arial" panose="020B0604020202020204" pitchFamily="34" charset="0"/>
                <a:ea typeface="+mn-ea"/>
                <a:cs typeface="Arial" panose="020B0604020202020204" pitchFamily="34" charset="0"/>
              </a:rPr>
              <a:t>practice</a:t>
            </a:r>
            <a:r>
              <a:rPr lang="en-US" sz="1200" kern="1200" dirty="0">
                <a:solidFill>
                  <a:schemeClr val="tx1"/>
                </a:solidFill>
                <a:latin typeface="Arial" panose="020B0604020202020204" pitchFamily="34" charset="0"/>
                <a:ea typeface="+mn-ea"/>
                <a:cs typeface="Arial" panose="020B0604020202020204" pitchFamily="34" charset="0"/>
              </a:rPr>
              <a:t> question. Remember that we said the ingredients in this jar </a:t>
            </a:r>
            <a:r>
              <a:rPr lang="en-US" sz="1200" kern="1200" dirty="0">
                <a:solidFill>
                  <a:schemeClr val="tx1"/>
                </a:solidFill>
                <a:effectLst/>
                <a:latin typeface="Arial" panose="020B0604020202020204" pitchFamily="34" charset="0"/>
                <a:ea typeface="+mn-ea"/>
                <a:cs typeface="Arial" panose="020B0604020202020204" pitchFamily="34" charset="0"/>
              </a:rPr>
              <a:t>include beef from the grains/meats/meat alternates component, and tomatoes and peas from the vegetables/fruit component.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is an example of a combination baby food that contains ingredients from more than one food component.</a:t>
            </a: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21</a:t>
            </a:fld>
            <a:endParaRPr lang="en-US"/>
          </a:p>
        </p:txBody>
      </p:sp>
    </p:spTree>
    <p:extLst>
      <p:ext uri="{BB962C8B-B14F-4D97-AF65-F5344CB8AC3E}">
        <p14:creationId xmlns:p14="http://schemas.microsoft.com/office/powerpoint/2010/main" val="305341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So now, let’s practice identifying food</a:t>
            </a:r>
            <a:r>
              <a:rPr lang="en-US" sz="1200" baseline="0" dirty="0">
                <a:latin typeface="Arial" panose="020B0604020202020204" pitchFamily="34" charset="0"/>
                <a:cs typeface="Arial" panose="020B0604020202020204" pitchFamily="34" charset="0"/>
              </a:rPr>
              <a:t> components with a practice question. </a:t>
            </a:r>
          </a:p>
          <a:p>
            <a:endParaRPr lang="en-US" sz="120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The ingredients in this tub are squash, turkey, and cooked grains.</a:t>
            </a:r>
            <a:r>
              <a:rPr lang="en-US" sz="1200" b="0" baseline="0" dirty="0">
                <a:latin typeface="Arial" panose="020B0604020202020204" pitchFamily="34" charset="0"/>
                <a:cs typeface="Arial" panose="020B0604020202020204" pitchFamily="34" charset="0"/>
              </a:rPr>
              <a:t> </a:t>
            </a:r>
            <a:r>
              <a:rPr lang="en-US" sz="1200" baseline="0" noProof="0" dirty="0">
                <a:latin typeface="Arial" panose="020B0604020202020204" pitchFamily="34" charset="0"/>
                <a:cs typeface="Arial" panose="020B0604020202020204" pitchFamily="34" charset="0"/>
              </a:rPr>
              <a:t>This question asks</a:t>
            </a:r>
            <a:r>
              <a:rPr lang="en-US" sz="1200" noProof="0" dirty="0">
                <a:latin typeface="Arial" panose="020B0604020202020204" pitchFamily="34" charset="0"/>
                <a:cs typeface="Arial" panose="020B0604020202020204" pitchFamily="34" charset="0"/>
              </a:rPr>
              <a:t>, “Does the combination</a:t>
            </a:r>
            <a:r>
              <a:rPr lang="en-US" sz="1200" baseline="0" noProof="0" dirty="0">
                <a:latin typeface="Arial" panose="020B0604020202020204" pitchFamily="34" charset="0"/>
                <a:cs typeface="Arial" panose="020B0604020202020204" pitchFamily="34" charset="0"/>
              </a:rPr>
              <a:t> baby food only include ingredients from one food component?” You can use the charts on pages 2 and 3 of the worksheet to help you answer this question. </a:t>
            </a:r>
            <a:endParaRPr lang="en-U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if you think the answer is:</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Yes. The combination baby food only includes ingredients from one food component [pause and wait for a show of hands], or </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No. The combination baby food does not include ingredients from only one food component [pause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22</a:t>
            </a:fld>
            <a:endParaRPr lang="en-US"/>
          </a:p>
        </p:txBody>
      </p:sp>
    </p:spTree>
    <p:extLst>
      <p:ext uri="{BB962C8B-B14F-4D97-AF65-F5344CB8AC3E}">
        <p14:creationId xmlns:p14="http://schemas.microsoft.com/office/powerpoint/2010/main" val="4076087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latin typeface="Arial" panose="020B0604020202020204" pitchFamily="34" charset="0"/>
                <a:cs typeface="Arial" panose="020B0604020202020204" pitchFamily="34" charset="0"/>
              </a:rPr>
              <a:t>Great</a:t>
            </a:r>
            <a:r>
              <a:rPr lang="en-US" sz="1200" baseline="0" dirty="0">
                <a:latin typeface="Arial" panose="020B0604020202020204" pitchFamily="34" charset="0"/>
                <a:cs typeface="Arial" panose="020B0604020202020204" pitchFamily="34" charset="0"/>
              </a:rPr>
              <a:t> work, everyone! The answer is “</a:t>
            </a:r>
            <a:r>
              <a:rPr lang="en-US" sz="1200" baseline="0" noProof="0" dirty="0">
                <a:latin typeface="Arial" panose="020B0604020202020204" pitchFamily="34" charset="0"/>
                <a:cs typeface="Arial" panose="020B0604020202020204" pitchFamily="34" charset="0"/>
              </a:rPr>
              <a:t>No. The combination baby food does not include ingredients from only one food component.” It includes ingredients from two food components. </a:t>
            </a:r>
          </a:p>
          <a:p>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This combination food contains squash, which is a vegetable, so it's part of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kern="1200" dirty="0">
                <a:solidFill>
                  <a:schemeClr val="tx1"/>
                </a:solidFill>
                <a:latin typeface="Arial" panose="020B0604020202020204" pitchFamily="34" charset="0"/>
                <a:ea typeface="+mn-ea"/>
                <a:cs typeface="Arial" panose="020B0604020202020204" pitchFamily="34" charset="0"/>
              </a:rPr>
              <a:t>component. We also have turkey, from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kern="1200" dirty="0">
                <a:solidFill>
                  <a:schemeClr val="tx1"/>
                </a:solidFill>
                <a:latin typeface="Arial" panose="020B0604020202020204" pitchFamily="34" charset="0"/>
                <a:ea typeface="+mn-ea"/>
                <a:cs typeface="Arial" panose="020B0604020202020204" pitchFamily="34" charset="0"/>
              </a:rPr>
              <a:t>component. We</a:t>
            </a:r>
            <a:r>
              <a:rPr lang="en-US" sz="1200" kern="1200" baseline="0" dirty="0">
                <a:solidFill>
                  <a:schemeClr val="tx1"/>
                </a:solidFill>
                <a:latin typeface="Arial" panose="020B0604020202020204" pitchFamily="34" charset="0"/>
                <a:ea typeface="+mn-ea"/>
                <a:cs typeface="Arial" panose="020B0604020202020204" pitchFamily="34" charset="0"/>
              </a:rPr>
              <a:t> know from page 3 of the worksheet that cooked grains are not creditable.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Therefore, this food contains ingredients from more than one component.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Page 2 of the worksheet tells us that if the combination baby food includes ingredients from more than one food component, then we must go to Step 3 on the worksheet.</a:t>
            </a:r>
          </a:p>
        </p:txBody>
      </p:sp>
      <p:sp>
        <p:nvSpPr>
          <p:cNvPr id="4" name="Slide Number Placeholder 3"/>
          <p:cNvSpPr>
            <a:spLocks noGrp="1"/>
          </p:cNvSpPr>
          <p:nvPr>
            <p:ph type="sldNum" sz="quarter" idx="10"/>
          </p:nvPr>
        </p:nvSpPr>
        <p:spPr/>
        <p:txBody>
          <a:bodyPr/>
          <a:lstStyle/>
          <a:p>
            <a:fld id="{8A92E9ED-D75D-DF40-B20F-46FB25F50A85}" type="slidenum">
              <a:rPr lang="en-US" smtClean="0"/>
              <a:t>23</a:t>
            </a:fld>
            <a:endParaRPr lang="en-US"/>
          </a:p>
        </p:txBody>
      </p:sp>
    </p:spTree>
    <p:extLst>
      <p:ext uri="{BB962C8B-B14F-4D97-AF65-F5344CB8AC3E}">
        <p14:creationId xmlns:p14="http://schemas.microsoft.com/office/powerpoint/2010/main" val="3419858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Step 3 asks us to d</a:t>
            </a:r>
            <a:r>
              <a:rPr lang="en-US" sz="1200" dirty="0">
                <a:latin typeface="Arial" panose="020B0604020202020204" pitchFamily="34" charset="0"/>
                <a:cs typeface="Arial" panose="020B0604020202020204" pitchFamily="34" charset="0"/>
              </a:rPr>
              <a:t>etermine if</a:t>
            </a: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 the amount of each creditable ingredient is listed on the food container as a unit of volume.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Units of volume include cups, tablespoons (Tbsp.), or teaspoons (tsp.), and so on. </a:t>
            </a:r>
          </a:p>
        </p:txBody>
      </p:sp>
      <p:sp>
        <p:nvSpPr>
          <p:cNvPr id="4" name="Slide Number Placeholder 3"/>
          <p:cNvSpPr>
            <a:spLocks noGrp="1"/>
          </p:cNvSpPr>
          <p:nvPr>
            <p:ph type="sldNum" sz="quarter" idx="10"/>
          </p:nvPr>
        </p:nvSpPr>
        <p:spPr/>
        <p:txBody>
          <a:bodyPr/>
          <a:lstStyle/>
          <a:p>
            <a:fld id="{8A92E9ED-D75D-DF40-B20F-46FB25F50A85}" type="slidenum">
              <a:rPr lang="en-US" smtClean="0"/>
              <a:t>24</a:t>
            </a:fld>
            <a:endParaRPr lang="en-US"/>
          </a:p>
        </p:txBody>
      </p:sp>
    </p:spTree>
    <p:extLst>
      <p:ext uri="{BB962C8B-B14F-4D97-AF65-F5344CB8AC3E}">
        <p14:creationId xmlns:p14="http://schemas.microsoft.com/office/powerpoint/2010/main" val="344422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Let's use the squash and turkey combination food we just looked at as an example. The package shows that we have 4 “Tbsp.,” or tablespoons, of squash, and 1 tablespoon of turkey. Tablespoons are a way to measure volume, so here we've made sure that each creditable ingredient is listed as a unit of volume. Now, we can move on to Step 4. </a:t>
            </a: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25</a:t>
            </a:fld>
            <a:endParaRPr lang="en-US"/>
          </a:p>
        </p:txBody>
      </p:sp>
    </p:spTree>
    <p:extLst>
      <p:ext uri="{BB962C8B-B14F-4D97-AF65-F5344CB8AC3E}">
        <p14:creationId xmlns:p14="http://schemas.microsoft.com/office/powerpoint/2010/main" val="406284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But, before</a:t>
            </a:r>
            <a:r>
              <a:rPr lang="en-US" sz="1200" baseline="0" dirty="0">
                <a:latin typeface="Arial" panose="020B0604020202020204" pitchFamily="34" charset="0"/>
                <a:cs typeface="Arial" panose="020B0604020202020204" pitchFamily="34" charset="0"/>
              </a:rPr>
              <a:t> we move on to Step 4, let’s look at a couple of examples that do not include units of volume. </a:t>
            </a:r>
          </a:p>
          <a:p>
            <a:endParaRPr lang="en-US" sz="1200" baseline="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food on the bottom left of this slide shows </a:t>
            </a:r>
            <a:r>
              <a:rPr lang="en-US" sz="1200" baseline="0" dirty="0">
                <a:latin typeface="Arial" panose="020B0604020202020204" pitchFamily="34" charset="0"/>
                <a:cs typeface="Arial" panose="020B0604020202020204" pitchFamily="34" charset="0"/>
              </a:rPr>
              <a:t>an example of a combination baby food containing granola with banana and cinnamon. </a:t>
            </a:r>
            <a:r>
              <a:rPr lang="en-US" sz="1200" kern="1200" dirty="0">
                <a:solidFill>
                  <a:schemeClr val="tx1"/>
                </a:solidFill>
                <a:effectLst/>
                <a:latin typeface="Arial" panose="020B0604020202020204" pitchFamily="34" charset="0"/>
                <a:ea typeface="+mn-ea"/>
                <a:cs typeface="Arial" panose="020B0604020202020204" pitchFamily="34" charset="0"/>
              </a:rPr>
              <a:t>You can also find this example on page 4 of the worksheet. </a:t>
            </a:r>
            <a:r>
              <a:rPr lang="en-US" sz="1200" baseline="0" dirty="0">
                <a:latin typeface="Arial" panose="020B0604020202020204" pitchFamily="34" charset="0"/>
                <a:cs typeface="Arial" panose="020B0604020202020204" pitchFamily="34" charset="0"/>
              </a:rPr>
              <a:t>The ingredients are listed as a percentage of the total weight. </a:t>
            </a:r>
            <a:r>
              <a:rPr lang="en-US" sz="1200" kern="1200" dirty="0">
                <a:solidFill>
                  <a:schemeClr val="tx1"/>
                </a:solidFill>
                <a:latin typeface="Arial" panose="020B0604020202020204" pitchFamily="34" charset="0"/>
                <a:ea typeface="+mn-ea"/>
                <a:cs typeface="Arial" panose="020B0604020202020204" pitchFamily="34" charset="0"/>
              </a:rPr>
              <a:t>In order to find the volume of the creditable ingredient,</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the banana, you'd have to take additional steps, or request more information from the manufacturer. </a:t>
            </a:r>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food on the bottom right of this slide shows a </a:t>
            </a:r>
            <a:r>
              <a:rPr lang="en-US" sz="1200" baseline="0" dirty="0">
                <a:latin typeface="Arial" panose="020B0604020202020204" pitchFamily="34" charset="0"/>
                <a:cs typeface="Arial" panose="020B0604020202020204" pitchFamily="34" charset="0"/>
              </a:rPr>
              <a:t>combination baby food containing beef, tomato, macaroni, and peas. </a:t>
            </a:r>
            <a:r>
              <a:rPr lang="en-US" sz="1200" kern="1200" dirty="0">
                <a:solidFill>
                  <a:schemeClr val="tx1"/>
                </a:solidFill>
                <a:effectLst/>
                <a:latin typeface="Arial" panose="020B0604020202020204" pitchFamily="34" charset="0"/>
                <a:ea typeface="+mn-ea"/>
                <a:cs typeface="Arial" panose="020B0604020202020204" pitchFamily="34" charset="0"/>
              </a:rPr>
              <a:t>This is also on page 4 of the worksheet. </a:t>
            </a:r>
            <a:r>
              <a:rPr lang="en-US" sz="1200" dirty="0">
                <a:latin typeface="Arial" panose="020B0604020202020204" pitchFamily="34" charset="0"/>
                <a:cs typeface="Arial" panose="020B0604020202020204" pitchFamily="34" charset="0"/>
              </a:rPr>
              <a:t>The package does not list the amount of each</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ingredient. In this instance, you would also need more information from the manufacturer, such as a Product Formulation Statement.</a:t>
            </a:r>
            <a:r>
              <a:rPr lang="en-US" sz="1200" baseline="0" dirty="0">
                <a:latin typeface="Arial" panose="020B0604020202020204" pitchFamily="34" charset="0"/>
                <a:cs typeface="Arial" panose="020B0604020202020204" pitchFamily="34" charset="0"/>
              </a:rPr>
              <a:t> If you would like more information about a Product Formulation Statement, please visit the link located on page 4 of the worksheet.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26</a:t>
            </a:fld>
            <a:endParaRPr lang="en-US"/>
          </a:p>
        </p:txBody>
      </p:sp>
    </p:spTree>
    <p:extLst>
      <p:ext uri="{BB962C8B-B14F-4D97-AF65-F5344CB8AC3E}">
        <p14:creationId xmlns:p14="http://schemas.microsoft.com/office/powerpoint/2010/main" val="2351966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Ok, I know that was a lot of</a:t>
            </a:r>
            <a:r>
              <a:rPr lang="en-US" sz="1200" baseline="0" dirty="0">
                <a:latin typeface="Arial" panose="020B0604020202020204" pitchFamily="34" charset="0"/>
                <a:cs typeface="Arial" panose="020B0604020202020204" pitchFamily="34" charset="0"/>
              </a:rPr>
              <a:t> information about Step 3, so before we move on to the final step let’s do another practice question. </a:t>
            </a:r>
          </a:p>
          <a:p>
            <a:endParaRPr lang="en-US" sz="1200" baseline="0" noProof="0" dirty="0">
              <a:latin typeface="Arial" panose="020B0604020202020204" pitchFamily="34" charset="0"/>
              <a:cs typeface="Arial" panose="020B0604020202020204" pitchFamily="34" charset="0"/>
            </a:endParaRPr>
          </a:p>
          <a:p>
            <a:r>
              <a:rPr lang="en-US" sz="1200" baseline="0" noProof="0" dirty="0">
                <a:latin typeface="Arial" panose="020B0604020202020204" pitchFamily="34" charset="0"/>
                <a:cs typeface="Arial" panose="020B0604020202020204" pitchFamily="34" charset="0"/>
              </a:rPr>
              <a:t>The </a:t>
            </a:r>
            <a:r>
              <a:rPr lang="en-US" sz="1200" noProof="0" dirty="0">
                <a:latin typeface="Arial" panose="020B0604020202020204" pitchFamily="34" charset="0"/>
                <a:cs typeface="Arial" panose="020B0604020202020204" pitchFamily="34" charset="0"/>
              </a:rPr>
              <a:t>question asks, “Is</a:t>
            </a:r>
            <a:r>
              <a:rPr lang="en-US" sz="1200" baseline="0" noProof="0" dirty="0">
                <a:latin typeface="Arial" panose="020B0604020202020204" pitchFamily="34" charset="0"/>
                <a:cs typeface="Arial" panose="020B0604020202020204" pitchFamily="34" charset="0"/>
              </a:rPr>
              <a:t> the amount of each creditable ingredient listed on the food container as a unit of volume, such as cups, tablespoons, or teaspoons?”</a:t>
            </a:r>
            <a:endParaRPr lang="en-US" sz="1200" b="0" dirty="0">
              <a:latin typeface="Arial" panose="020B0604020202020204" pitchFamily="34" charset="0"/>
              <a:cs typeface="Arial" panose="020B0604020202020204" pitchFamily="34" charset="0"/>
            </a:endParaRPr>
          </a:p>
          <a:p>
            <a:endParaRPr lang="en-US" sz="1200" noProof="0" dirty="0">
              <a:latin typeface="Arial" panose="020B0604020202020204" pitchFamily="34" charset="0"/>
              <a:cs typeface="Arial" panose="020B0604020202020204" pitchFamily="34" charset="0"/>
            </a:endParaRPr>
          </a:p>
          <a:p>
            <a:r>
              <a:rPr lang="en-US" sz="1200" noProof="0" dirty="0">
                <a:latin typeface="Arial" panose="020B0604020202020204" pitchFamily="34" charset="0"/>
                <a:cs typeface="Arial" panose="020B0604020202020204" pitchFamily="34" charset="0"/>
              </a:rPr>
              <a:t>This</a:t>
            </a:r>
            <a:r>
              <a:rPr lang="en-US" sz="1200" baseline="0" noProof="0" dirty="0">
                <a:latin typeface="Arial" panose="020B0604020202020204" pitchFamily="34" charset="0"/>
                <a:cs typeface="Arial" panose="020B0604020202020204" pitchFamily="34" charset="0"/>
              </a:rPr>
              <a:t> container of baby food contains 1 tablespoon of beef, 2 tablespoons of tomato, 3 tablespoons of peas, and 1 tablespoon of macaroni. </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if you think the answer is:</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Yes. The combination baby food lists the ingredients on the food container as a unit of volume [pause and wait for a show of hands], or</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aseline="0" noProof="0" dirty="0">
                <a:latin typeface="Arial" panose="020B0604020202020204" pitchFamily="34" charset="0"/>
                <a:cs typeface="Arial" panose="020B0604020202020204" pitchFamily="34" charset="0"/>
              </a:rPr>
              <a:t>No. The combination baby food does not list the ingredients on the food container as a unit of volume [pause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27</a:t>
            </a:fld>
            <a:endParaRPr lang="en-US"/>
          </a:p>
        </p:txBody>
      </p:sp>
    </p:spTree>
    <p:extLst>
      <p:ext uri="{BB962C8B-B14F-4D97-AF65-F5344CB8AC3E}">
        <p14:creationId xmlns:p14="http://schemas.microsoft.com/office/powerpoint/2010/main" val="51190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Great work, everyone! The answer is,</a:t>
            </a:r>
            <a:r>
              <a:rPr lang="en-US" sz="1200" baseline="0" dirty="0">
                <a:latin typeface="Arial" panose="020B0604020202020204" pitchFamily="34" charset="0"/>
                <a:cs typeface="Arial" panose="020B0604020202020204" pitchFamily="34" charset="0"/>
              </a:rPr>
              <a:t> “Yes.” This container lists the ingredients in tablespoons, or Tbsp., which is a unit of volume.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28</a:t>
            </a:fld>
            <a:endParaRPr lang="en-US"/>
          </a:p>
        </p:txBody>
      </p:sp>
    </p:spTree>
    <p:extLst>
      <p:ext uri="{BB962C8B-B14F-4D97-AF65-F5344CB8AC3E}">
        <p14:creationId xmlns:p14="http://schemas.microsoft.com/office/powerpoint/2010/main" val="239524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Okay, let’s take</a:t>
            </a:r>
            <a:r>
              <a:rPr lang="en-US" sz="1200" baseline="0" dirty="0">
                <a:latin typeface="Arial" panose="020B0604020202020204" pitchFamily="34" charset="0"/>
                <a:cs typeface="Arial" panose="020B0604020202020204" pitchFamily="34" charset="0"/>
              </a:rPr>
              <a:t> a look at our final step, Step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Step 4 asks us to compare the amount of each food component in the container with the amount required in the CACFP infant meal pattern.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29</a:t>
            </a:fld>
            <a:endParaRPr lang="en-US"/>
          </a:p>
        </p:txBody>
      </p:sp>
    </p:spTree>
    <p:extLst>
      <p:ext uri="{BB962C8B-B14F-4D97-AF65-F5344CB8AC3E}">
        <p14:creationId xmlns:p14="http://schemas.microsoft.com/office/powerpoint/2010/main" val="36375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Before we get started, I want to know who has joined us today.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raise your hand if you work for:</a:t>
            </a:r>
          </a:p>
          <a:p>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child care center [pause and wait for a show of hands],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family child care home [pause and wait for a show of hands],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an at-risk afterschool care center [pause and wait for a show of hands], </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kern="1200" dirty="0">
                <a:solidFill>
                  <a:schemeClr val="tx1"/>
                </a:solidFill>
                <a:effectLst/>
                <a:latin typeface="Arial" panose="020B0604020202020204" pitchFamily="34" charset="0"/>
                <a:ea typeface="+mn-ea"/>
                <a:cs typeface="Arial" panose="020B0604020202020204" pitchFamily="34" charset="0"/>
              </a:rPr>
              <a:t>an adult day care center [pause and wait for a show of hands],</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sponsoring organization [pause and wait for a show of hands],</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an emergency shelter [pause and wait for a show of hands],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school food authority [pause and wait for a show of hands],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State agency [pause and wait for a show of hands],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A USDA Regional office [pause and wait for a show of hands], or </a:t>
            </a:r>
          </a:p>
          <a:p>
            <a:pPr marL="171450" indent="-171450">
              <a:buFont typeface="Wingdings" panose="05000000000000000000" pitchFamily="2" charset="2"/>
              <a:buChar char="q"/>
            </a:pPr>
            <a:r>
              <a:rPr lang="en-US" sz="1200" dirty="0">
                <a:latin typeface="Arial" panose="020B0604020202020204" pitchFamily="34" charset="0"/>
                <a:cs typeface="Arial" panose="020B0604020202020204" pitchFamily="34" charset="0"/>
              </a:rPr>
              <a:t>other [pause and wait for a show of hands]. </a:t>
            </a:r>
          </a:p>
        </p:txBody>
      </p:sp>
      <p:sp>
        <p:nvSpPr>
          <p:cNvPr id="4" name="Slide Number Placeholder 3"/>
          <p:cNvSpPr>
            <a:spLocks noGrp="1"/>
          </p:cNvSpPr>
          <p:nvPr>
            <p:ph type="sldNum" sz="quarter" idx="10"/>
          </p:nvPr>
        </p:nvSpPr>
        <p:spPr/>
        <p:txBody>
          <a:bodyPr/>
          <a:lstStyle/>
          <a:p>
            <a:fld id="{8A92E9ED-D75D-DF40-B20F-46FB25F50A85}" type="slidenum">
              <a:rPr lang="en-US" smtClean="0"/>
              <a:t>3</a:t>
            </a:fld>
            <a:endParaRPr lang="en-US"/>
          </a:p>
        </p:txBody>
      </p:sp>
    </p:spTree>
    <p:extLst>
      <p:ext uri="{BB962C8B-B14F-4D97-AF65-F5344CB8AC3E}">
        <p14:creationId xmlns:p14="http://schemas.microsoft.com/office/powerpoint/2010/main" val="402565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So, let’s go back to our example of the combination baby food containing squash, turkey, and cooked grains.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We know from Step 2 that this combination baby food contains ingredients from two food </a:t>
            </a:r>
            <a:r>
              <a:rPr lang="en-US" sz="1200" kern="1200" dirty="0">
                <a:solidFill>
                  <a:schemeClr val="tx1"/>
                </a:solidFill>
                <a:effectLst/>
                <a:latin typeface="Arial" panose="020B0604020202020204" pitchFamily="34" charset="0"/>
                <a:ea typeface="+mn-ea"/>
                <a:cs typeface="Arial" panose="020B0604020202020204" pitchFamily="34" charset="0"/>
              </a:rPr>
              <a:t>components: squash from the vegetables/fruit component, and turkey from the grains/meats/meat alternates component.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We know from Step 3 the amount of each creditable ingredient is listed as a unit of volume – in tablespoons.</a:t>
            </a: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30</a:t>
            </a:fld>
            <a:endParaRPr lang="en-US"/>
          </a:p>
        </p:txBody>
      </p:sp>
    </p:spTree>
    <p:extLst>
      <p:ext uri="{BB962C8B-B14F-4D97-AF65-F5344CB8AC3E}">
        <p14:creationId xmlns:p14="http://schemas.microsoft.com/office/powerpoint/2010/main" val="226621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If you look at page 2 of the worksheet, you can see that the infant meal pattern requires you to offer </a:t>
            </a:r>
            <a:r>
              <a:rPr lang="en-US" sz="1200" kern="1200" dirty="0">
                <a:solidFill>
                  <a:schemeClr val="tx1"/>
                </a:solidFill>
                <a:effectLst/>
                <a:latin typeface="Arial" panose="020B0604020202020204" pitchFamily="34" charset="0"/>
                <a:ea typeface="+mn-ea"/>
                <a:cs typeface="Arial" panose="020B0604020202020204" pitchFamily="34" charset="0"/>
              </a:rPr>
              <a:t>at least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tablespoons of vegetables/fruit at CACFP meals and snacks </a:t>
            </a:r>
            <a:r>
              <a:rPr lang="en-US" sz="1200" kern="1200" dirty="0">
                <a:solidFill>
                  <a:schemeClr val="tx1"/>
                </a:solidFill>
                <a:effectLst/>
                <a:latin typeface="Arial" panose="020B0604020202020204" pitchFamily="34" charset="0"/>
                <a:ea typeface="+mn-ea"/>
                <a:cs typeface="Arial" panose="020B0604020202020204" pitchFamily="34" charset="0"/>
              </a:rPr>
              <a:t>when serving them as part of a combination baby food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Because this tub offers 4 tablespoons of squash, which is a vegetable, one tub of this food fulfills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component. </a:t>
            </a:r>
          </a:p>
        </p:txBody>
      </p:sp>
      <p:sp>
        <p:nvSpPr>
          <p:cNvPr id="4" name="Slide Number Placeholder 3"/>
          <p:cNvSpPr>
            <a:spLocks noGrp="1"/>
          </p:cNvSpPr>
          <p:nvPr>
            <p:ph type="sldNum" sz="quarter" idx="10"/>
          </p:nvPr>
        </p:nvSpPr>
        <p:spPr/>
        <p:txBody>
          <a:bodyPr/>
          <a:lstStyle/>
          <a:p>
            <a:fld id="{8A92E9ED-D75D-DF40-B20F-46FB25F50A85}" type="slidenum">
              <a:rPr lang="en-US" smtClean="0"/>
              <a:t>31</a:t>
            </a:fld>
            <a:endParaRPr lang="en-US"/>
          </a:p>
        </p:txBody>
      </p:sp>
    </p:spTree>
    <p:extLst>
      <p:ext uri="{BB962C8B-B14F-4D97-AF65-F5344CB8AC3E}">
        <p14:creationId xmlns:p14="http://schemas.microsoft.com/office/powerpoint/2010/main" val="469631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infant meal pattern requires that you offer </a:t>
            </a:r>
            <a:r>
              <a:rPr lang="en-US" sz="1200" kern="1200" dirty="0">
                <a:solidFill>
                  <a:schemeClr val="tx1"/>
                </a:solidFill>
                <a:effectLst/>
                <a:latin typeface="Arial" panose="020B0604020202020204" pitchFamily="34" charset="0"/>
                <a:ea typeface="+mn-ea"/>
                <a:cs typeface="Arial" panose="020B0604020202020204" pitchFamily="34" charset="0"/>
              </a:rPr>
              <a:t>at least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tablespoons of grains/meats/meat alternates at breakfast, lunch, and supper. However, this tub only offers 1 tablespoon of a meat. </a:t>
            </a:r>
          </a:p>
        </p:txBody>
      </p:sp>
      <p:sp>
        <p:nvSpPr>
          <p:cNvPr id="4" name="Slide Number Placeholder 3"/>
          <p:cNvSpPr>
            <a:spLocks noGrp="1"/>
          </p:cNvSpPr>
          <p:nvPr>
            <p:ph type="sldNum" sz="quarter" idx="10"/>
          </p:nvPr>
        </p:nvSpPr>
        <p:spPr/>
        <p:txBody>
          <a:bodyPr/>
          <a:lstStyle/>
          <a:p>
            <a:fld id="{8A92E9ED-D75D-DF40-B20F-46FB25F50A85}" type="slidenum">
              <a:rPr lang="en-US" smtClean="0"/>
              <a:t>32</a:t>
            </a:fld>
            <a:endParaRPr lang="en-US"/>
          </a:p>
        </p:txBody>
      </p:sp>
    </p:spTree>
    <p:extLst>
      <p:ext uri="{BB962C8B-B14F-4D97-AF65-F5344CB8AC3E}">
        <p14:creationId xmlns:p14="http://schemas.microsoft.com/office/powerpoint/2010/main" val="610990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Since this tub only offers 1 tablespoon of meat, you must offer 3 more tablespoons of an iron-fortified infant cereal and/or meats/meat alternates to fulfill the full 4 tablespoons of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component at breakfast, lunch, and supper. </a:t>
            </a:r>
          </a:p>
        </p:txBody>
      </p:sp>
      <p:sp>
        <p:nvSpPr>
          <p:cNvPr id="4" name="Slide Number Placeholder 3"/>
          <p:cNvSpPr>
            <a:spLocks noGrp="1"/>
          </p:cNvSpPr>
          <p:nvPr>
            <p:ph type="sldNum" sz="quarter" idx="10"/>
          </p:nvPr>
        </p:nvSpPr>
        <p:spPr/>
        <p:txBody>
          <a:bodyPr/>
          <a:lstStyle/>
          <a:p>
            <a:fld id="{8A92E9ED-D75D-DF40-B20F-46FB25F50A85}" type="slidenum">
              <a:rPr lang="en-US" smtClean="0"/>
              <a:t>33</a:t>
            </a:fld>
            <a:endParaRPr lang="en-US"/>
          </a:p>
        </p:txBody>
      </p:sp>
    </p:spTree>
    <p:extLst>
      <p:ext uri="{BB962C8B-B14F-4D97-AF65-F5344CB8AC3E}">
        <p14:creationId xmlns:p14="http://schemas.microsoft.com/office/powerpoint/2010/main" val="2156684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Okay, let’s do another practice </a:t>
            </a:r>
            <a:r>
              <a:rPr lang="en-US" sz="1200" baseline="0" dirty="0">
                <a:latin typeface="Arial" panose="020B0604020202020204" pitchFamily="34" charset="0"/>
                <a:cs typeface="Arial" panose="020B0604020202020204" pitchFamily="34" charset="0"/>
              </a:rPr>
              <a:t>question. </a:t>
            </a:r>
          </a:p>
          <a:p>
            <a:endParaRPr lang="en-US" sz="1200" baseline="0" dirty="0">
              <a:latin typeface="Arial" panose="020B0604020202020204" pitchFamily="34" charset="0"/>
              <a:cs typeface="Arial" panose="020B0604020202020204" pitchFamily="34" charset="0"/>
            </a:endParaRPr>
          </a:p>
          <a:p>
            <a:r>
              <a:rPr lang="en-US" sz="1200" baseline="0" noProof="0" dirty="0">
                <a:latin typeface="Arial" panose="020B0604020202020204" pitchFamily="34" charset="0"/>
                <a:cs typeface="Arial" panose="020B0604020202020204" pitchFamily="34" charset="0"/>
              </a:rPr>
              <a:t>The ingredients in this combination baby food are 1 tablespoon of beef, 2 tablespoons of tomato, 3 tablespoons of peas, and 1 tablespoon of macaroni. </a:t>
            </a:r>
          </a:p>
          <a:p>
            <a:endParaRPr lang="en-US" sz="1200" noProof="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cs typeface="Arial" panose="020B0604020202020204" pitchFamily="34" charset="0"/>
              </a:rPr>
              <a:t>This time, the question asks us</a:t>
            </a:r>
            <a:r>
              <a:rPr lang="en-US" sz="1200" baseline="0" noProof="0" dirty="0">
                <a:latin typeface="Arial" panose="020B0604020202020204" pitchFamily="34" charset="0"/>
                <a:cs typeface="Arial" panose="020B0604020202020204" pitchFamily="34" charset="0"/>
              </a:rPr>
              <a:t> to compare the amount of </a:t>
            </a:r>
            <a:r>
              <a:rPr lang="en-US" sz="1200" kern="1200" dirty="0">
                <a:solidFill>
                  <a:schemeClr val="tx1"/>
                </a:solidFill>
                <a:effectLst/>
                <a:latin typeface="Arial" panose="020B0604020202020204" pitchFamily="34" charset="0"/>
                <a:ea typeface="+mn-ea"/>
                <a:cs typeface="Arial" panose="020B0604020202020204" pitchFamily="34" charset="0"/>
              </a:rPr>
              <a:t>tomatoes and peas, which are vegetables,</a:t>
            </a:r>
            <a:r>
              <a:rPr lang="en-US" sz="1200" baseline="0" noProof="0" dirty="0">
                <a:latin typeface="Arial" panose="020B0604020202020204" pitchFamily="34" charset="0"/>
                <a:cs typeface="Arial" panose="020B0604020202020204" pitchFamily="34" charset="0"/>
              </a:rPr>
              <a:t> in the jar with the amount required in the CACFP infant meal pattern. Does </a:t>
            </a:r>
            <a:r>
              <a:rPr lang="en-US" sz="1200" kern="1200" dirty="0">
                <a:solidFill>
                  <a:schemeClr val="tx1"/>
                </a:solidFill>
                <a:effectLst/>
                <a:latin typeface="Arial" panose="020B0604020202020204" pitchFamily="34" charset="0"/>
                <a:ea typeface="+mn-ea"/>
                <a:cs typeface="Arial" panose="020B0604020202020204" pitchFamily="34" charset="0"/>
              </a:rPr>
              <a:t>one jar of this food</a:t>
            </a:r>
            <a:r>
              <a:rPr lang="en-US" sz="1200" baseline="0" noProof="0" dirty="0">
                <a:latin typeface="Arial" panose="020B0604020202020204" pitchFamily="34" charset="0"/>
                <a:cs typeface="Arial" panose="020B0604020202020204" pitchFamily="34" charset="0"/>
              </a:rPr>
              <a:t> fulfill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baseline="0" noProof="0" dirty="0">
                <a:latin typeface="Arial" panose="020B0604020202020204" pitchFamily="34" charset="0"/>
                <a:cs typeface="Arial" panose="020B0604020202020204" pitchFamily="34" charset="0"/>
              </a:rPr>
              <a:t>component at lunch? Remember, that the infant meal pattern requires that you offer at least 2 tablespoons of vegetables/fruit at CACFP meals and snacks. </a:t>
            </a:r>
            <a:endParaRPr lang="en-U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if you think the answer is:</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aseline="0" noProof="0" dirty="0">
                <a:latin typeface="Arial" panose="020B0604020202020204" pitchFamily="34" charset="0"/>
                <a:cs typeface="Arial" panose="020B0604020202020204" pitchFamily="34" charset="0"/>
              </a:rPr>
              <a:t>Yes, </a:t>
            </a:r>
            <a:r>
              <a:rPr lang="en-US" sz="1200" kern="1200" dirty="0">
                <a:solidFill>
                  <a:schemeClr val="tx1"/>
                </a:solidFill>
                <a:effectLst/>
                <a:latin typeface="Arial" panose="020B0604020202020204" pitchFamily="34" charset="0"/>
                <a:ea typeface="+mn-ea"/>
                <a:cs typeface="Arial" panose="020B0604020202020204" pitchFamily="34" charset="0"/>
              </a:rPr>
              <a:t>one jar of this food </a:t>
            </a:r>
            <a:r>
              <a:rPr lang="en-US" sz="1200" baseline="0" noProof="0" dirty="0">
                <a:latin typeface="Arial" panose="020B0604020202020204" pitchFamily="34" charset="0"/>
                <a:cs typeface="Arial" panose="020B0604020202020204" pitchFamily="34" charset="0"/>
              </a:rPr>
              <a:t>does fulfill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baseline="0" noProof="0" dirty="0">
                <a:latin typeface="Arial" panose="020B0604020202020204" pitchFamily="34" charset="0"/>
                <a:cs typeface="Arial" panose="020B0604020202020204" pitchFamily="34" charset="0"/>
              </a:rPr>
              <a:t>component at lunch [pause and wait for a show of hands], or </a:t>
            </a:r>
          </a:p>
          <a:p>
            <a:pPr marL="0" indent="0">
              <a:buFont typeface="Wingdings" panose="05000000000000000000" pitchFamily="2" charset="2"/>
              <a:buNone/>
            </a:pPr>
            <a:endParaRPr lang="en-US" sz="1200" baseline="0" noProof="0" dirty="0">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aseline="0" noProof="0" dirty="0">
                <a:latin typeface="Arial" panose="020B0604020202020204" pitchFamily="34" charset="0"/>
                <a:cs typeface="Arial" panose="020B0604020202020204" pitchFamily="34" charset="0"/>
              </a:rPr>
              <a:t>No, </a:t>
            </a:r>
            <a:r>
              <a:rPr lang="en-US" sz="1200" kern="1200" dirty="0">
                <a:solidFill>
                  <a:schemeClr val="tx1"/>
                </a:solidFill>
                <a:effectLst/>
                <a:latin typeface="Arial" panose="020B0604020202020204" pitchFamily="34" charset="0"/>
                <a:ea typeface="+mn-ea"/>
                <a:cs typeface="Arial" panose="020B0604020202020204" pitchFamily="34" charset="0"/>
              </a:rPr>
              <a:t>one jar of this food</a:t>
            </a:r>
            <a:r>
              <a:rPr lang="en-US" sz="1200" baseline="0" noProof="0" dirty="0">
                <a:latin typeface="Arial" panose="020B0604020202020204" pitchFamily="34" charset="0"/>
                <a:cs typeface="Arial" panose="020B0604020202020204" pitchFamily="34" charset="0"/>
              </a:rPr>
              <a:t> does not fulfill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baseline="0" noProof="0" dirty="0">
                <a:latin typeface="Arial" panose="020B0604020202020204" pitchFamily="34" charset="0"/>
                <a:cs typeface="Arial" panose="020B0604020202020204" pitchFamily="34" charset="0"/>
              </a:rPr>
              <a:t>component at lunch [pause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34</a:t>
            </a:fld>
            <a:endParaRPr lang="en-US"/>
          </a:p>
        </p:txBody>
      </p:sp>
    </p:spTree>
    <p:extLst>
      <p:ext uri="{BB962C8B-B14F-4D97-AF65-F5344CB8AC3E}">
        <p14:creationId xmlns:p14="http://schemas.microsoft.com/office/powerpoint/2010/main" val="121657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Nice work, everyone! The answer is, “Yes, one jar of this food does fulfill the vegetables/fruit component at lunch.”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Tomato and peas are creditable ingredients in the CACFP infant meal pattern, and they are part of the vegetables/fruit component. This jar says it contains </a:t>
            </a:r>
          </a:p>
          <a:p>
            <a:r>
              <a:rPr lang="en-US" sz="1200" kern="1200" dirty="0">
                <a:solidFill>
                  <a:schemeClr val="tx1"/>
                </a:solidFill>
                <a:effectLst/>
                <a:latin typeface="Arial" panose="020B0604020202020204" pitchFamily="34" charset="0"/>
                <a:ea typeface="+mn-ea"/>
                <a:cs typeface="Arial" panose="020B0604020202020204" pitchFamily="34" charset="0"/>
              </a:rPr>
              <a:t>2 tablespoons of tomato and 3 tablespoons of peas. Two tablespoons plus 3 tablespoons equals 5 tablespoons.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CACFP infant meal pattern requires that you offer at least 2 tablespoons of vegetables/fruit at CACFP meals and snacks. This jar contains 5 tablespoons of vegetables. Five is more than 2, so one jar of this food does fulfill the vegetables/fruit component at lunch. </a:t>
            </a:r>
          </a:p>
        </p:txBody>
      </p:sp>
      <p:sp>
        <p:nvSpPr>
          <p:cNvPr id="4" name="Slide Number Placeholder 3"/>
          <p:cNvSpPr>
            <a:spLocks noGrp="1"/>
          </p:cNvSpPr>
          <p:nvPr>
            <p:ph type="sldNum" sz="quarter" idx="10"/>
          </p:nvPr>
        </p:nvSpPr>
        <p:spPr/>
        <p:txBody>
          <a:bodyPr/>
          <a:lstStyle/>
          <a:p>
            <a:fld id="{8A92E9ED-D75D-DF40-B20F-46FB25F50A85}" type="slidenum">
              <a:rPr lang="en-US" smtClean="0"/>
              <a:t>35</a:t>
            </a:fld>
            <a:endParaRPr lang="en-US"/>
          </a:p>
        </p:txBody>
      </p:sp>
    </p:spTree>
    <p:extLst>
      <p:ext uri="{BB962C8B-B14F-4D97-AF65-F5344CB8AC3E}">
        <p14:creationId xmlns:p14="http://schemas.microsoft.com/office/powerpoint/2010/main" val="132025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7904"/>
          </a:xfrm>
        </p:spPr>
        <p:txBody>
          <a:bodyPr/>
          <a:lstStyle/>
          <a:p>
            <a:r>
              <a:rPr lang="en-US" sz="1200" dirty="0">
                <a:latin typeface="Arial" panose="020B0604020202020204" pitchFamily="34" charset="0"/>
                <a:cs typeface="Arial" panose="020B0604020202020204" pitchFamily="34" charset="0"/>
              </a:rPr>
              <a:t>Okay, this is our last practice</a:t>
            </a:r>
            <a:r>
              <a:rPr lang="en-US" sz="1200" baseline="0" dirty="0">
                <a:latin typeface="Arial" panose="020B0604020202020204" pitchFamily="34" charset="0"/>
                <a:cs typeface="Arial" panose="020B0604020202020204" pitchFamily="34" charset="0"/>
              </a:rPr>
              <a:t> question. </a:t>
            </a:r>
          </a:p>
          <a:p>
            <a:endParaRPr lang="en-US" sz="1200" baseline="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noProof="0" dirty="0">
                <a:latin typeface="Arial" panose="020B0604020202020204" pitchFamily="34" charset="0"/>
                <a:cs typeface="Arial" panose="020B0604020202020204" pitchFamily="34" charset="0"/>
              </a:rPr>
              <a:t>This is the same combination baby food we saw in the last </a:t>
            </a:r>
            <a:r>
              <a:rPr lang="en-US" sz="1200" kern="1200" dirty="0">
                <a:solidFill>
                  <a:schemeClr val="tx1"/>
                </a:solidFill>
                <a:effectLst/>
                <a:latin typeface="Arial" panose="020B0604020202020204" pitchFamily="34" charset="0"/>
                <a:ea typeface="+mn-ea"/>
                <a:cs typeface="Arial" panose="020B0604020202020204" pitchFamily="34" charset="0"/>
              </a:rPr>
              <a:t>practice</a:t>
            </a:r>
            <a:r>
              <a:rPr lang="en-US" sz="1200" baseline="0" noProof="0" dirty="0">
                <a:latin typeface="Arial" panose="020B0604020202020204" pitchFamily="34" charset="0"/>
                <a:cs typeface="Arial" panose="020B0604020202020204" pitchFamily="34" charset="0"/>
              </a:rPr>
              <a:t> question. The ingredients are 1 tablespoon of beef, 2 tablespoons of tomato, 3 tablespoons of peas, and 1 tablespoon of macaroni. </a:t>
            </a:r>
          </a:p>
          <a:p>
            <a:endParaRPr lang="en-US" sz="1200" noProof="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cs typeface="Arial" panose="020B0604020202020204" pitchFamily="34" charset="0"/>
              </a:rPr>
              <a:t>The</a:t>
            </a:r>
            <a:r>
              <a:rPr lang="en-US" sz="1200" baseline="0" noProof="0" dirty="0">
                <a:latin typeface="Arial" panose="020B0604020202020204" pitchFamily="34" charset="0"/>
                <a:cs typeface="Arial" panose="020B0604020202020204" pitchFamily="34" charset="0"/>
              </a:rPr>
              <a:t> </a:t>
            </a:r>
            <a:r>
              <a:rPr lang="en-US" sz="1200" noProof="0" dirty="0">
                <a:latin typeface="Arial" panose="020B0604020202020204" pitchFamily="34" charset="0"/>
                <a:cs typeface="Arial" panose="020B0604020202020204" pitchFamily="34" charset="0"/>
              </a:rPr>
              <a:t>question asks us</a:t>
            </a:r>
            <a:r>
              <a:rPr lang="en-US" sz="1200" baseline="0" noProof="0" dirty="0">
                <a:latin typeface="Arial" panose="020B0604020202020204" pitchFamily="34" charset="0"/>
                <a:cs typeface="Arial" panose="020B0604020202020204" pitchFamily="34" charset="0"/>
              </a:rPr>
              <a:t> to compare the amount of each food component in the </a:t>
            </a:r>
            <a:r>
              <a:rPr lang="en-US" sz="1200" kern="1200" dirty="0">
                <a:solidFill>
                  <a:schemeClr val="tx1"/>
                </a:solidFill>
                <a:effectLst/>
                <a:latin typeface="Arial" panose="020B0604020202020204" pitchFamily="34" charset="0"/>
                <a:ea typeface="+mn-ea"/>
                <a:cs typeface="Arial" panose="020B0604020202020204" pitchFamily="34" charset="0"/>
              </a:rPr>
              <a:t>jar</a:t>
            </a:r>
            <a:r>
              <a:rPr lang="en-US" sz="1200" baseline="0" noProof="0" dirty="0">
                <a:latin typeface="Arial" panose="020B0604020202020204" pitchFamily="34" charset="0"/>
                <a:cs typeface="Arial" panose="020B0604020202020204" pitchFamily="34" charset="0"/>
              </a:rPr>
              <a:t> with the amount required in the CACFP infant meal pattern. This time we are looking at ingredients that may count toward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noProof="0" dirty="0">
                <a:latin typeface="Arial" panose="020B0604020202020204" pitchFamily="34" charset="0"/>
                <a:cs typeface="Arial" panose="020B0604020202020204" pitchFamily="34" charset="0"/>
              </a:rPr>
              <a:t>component.</a:t>
            </a:r>
          </a:p>
          <a:p>
            <a:endParaRPr lang="en-US" sz="1200" baseline="0" noProof="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noProof="0" dirty="0">
                <a:latin typeface="Arial" panose="020B0604020202020204" pitchFamily="34" charset="0"/>
                <a:cs typeface="Arial" panose="020B0604020202020204" pitchFamily="34" charset="0"/>
              </a:rPr>
              <a:t>Does this combination baby food fulfill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noProof="0" dirty="0">
                <a:latin typeface="Arial" panose="020B0604020202020204" pitchFamily="34" charset="0"/>
                <a:cs typeface="Arial" panose="020B0604020202020204" pitchFamily="34" charset="0"/>
              </a:rPr>
              <a:t>component? Remember, that the infant meal pattern requires you to offer at least 4 tablespoons of grains/meats/meat alternates at breakfast, lunch, and supper. </a:t>
            </a:r>
          </a:p>
          <a:p>
            <a:pPr marL="0" indent="0">
              <a:buFont typeface="Wingdings" panose="05000000000000000000" pitchFamily="2" charset="2"/>
              <a:buNone/>
            </a:pPr>
            <a:r>
              <a:rPr lang="en-US" sz="1200" baseline="0" noProof="0" dirty="0">
                <a:latin typeface="Arial" panose="020B0604020202020204" pitchFamily="34" charset="0"/>
                <a:cs typeface="Arial" panose="020B0604020202020204" pitchFamily="34" charset="0"/>
              </a:rPr>
              <a:t>Raise your hand if you think the answer is:</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aseline="0" noProof="0" dirty="0">
                <a:latin typeface="Arial" panose="020B0604020202020204" pitchFamily="34" charset="0"/>
                <a:cs typeface="Arial" panose="020B0604020202020204" pitchFamily="34" charset="0"/>
              </a:rPr>
              <a:t>Yes, </a:t>
            </a:r>
            <a:r>
              <a:rPr lang="en-US" sz="1200" kern="1200" dirty="0">
                <a:solidFill>
                  <a:schemeClr val="tx1"/>
                </a:solidFill>
                <a:effectLst/>
                <a:latin typeface="Arial" panose="020B0604020202020204" pitchFamily="34" charset="0"/>
                <a:ea typeface="+mn-ea"/>
                <a:cs typeface="Arial" panose="020B0604020202020204" pitchFamily="34" charset="0"/>
              </a:rPr>
              <a:t>one jar of this food </a:t>
            </a:r>
            <a:r>
              <a:rPr lang="en-US" sz="1200" baseline="0" noProof="0" dirty="0">
                <a:latin typeface="Arial" panose="020B0604020202020204" pitchFamily="34" charset="0"/>
                <a:cs typeface="Arial" panose="020B0604020202020204" pitchFamily="34" charset="0"/>
              </a:rPr>
              <a:t>does fulfill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noProof="0" dirty="0">
                <a:latin typeface="Arial" panose="020B0604020202020204" pitchFamily="34" charset="0"/>
                <a:cs typeface="Arial" panose="020B0604020202020204" pitchFamily="34" charset="0"/>
              </a:rPr>
              <a:t>component at lunch [pause and wait for a show of hands], or </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aseline="0" noProof="0" dirty="0">
                <a:latin typeface="Arial" panose="020B0604020202020204" pitchFamily="34" charset="0"/>
                <a:cs typeface="Arial" panose="020B0604020202020204" pitchFamily="34" charset="0"/>
              </a:rPr>
              <a:t>No, </a:t>
            </a:r>
            <a:r>
              <a:rPr lang="en-US" sz="1200" kern="1200" dirty="0">
                <a:solidFill>
                  <a:schemeClr val="tx1"/>
                </a:solidFill>
                <a:effectLst/>
                <a:latin typeface="Arial" panose="020B0604020202020204" pitchFamily="34" charset="0"/>
                <a:ea typeface="+mn-ea"/>
                <a:cs typeface="Arial" panose="020B0604020202020204" pitchFamily="34" charset="0"/>
              </a:rPr>
              <a:t>one jar of this food</a:t>
            </a:r>
            <a:r>
              <a:rPr lang="en-US" sz="1200" baseline="0" noProof="0" dirty="0">
                <a:latin typeface="Arial" panose="020B0604020202020204" pitchFamily="34" charset="0"/>
                <a:cs typeface="Arial" panose="020B0604020202020204" pitchFamily="34" charset="0"/>
              </a:rPr>
              <a:t> does not fulfill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noProof="0" dirty="0">
                <a:latin typeface="Arial" panose="020B0604020202020204" pitchFamily="34" charset="0"/>
                <a:cs typeface="Arial" panose="020B0604020202020204" pitchFamily="34" charset="0"/>
              </a:rPr>
              <a:t>component at lunch [pause and wait for a show of hands].</a:t>
            </a:r>
          </a:p>
        </p:txBody>
      </p:sp>
      <p:sp>
        <p:nvSpPr>
          <p:cNvPr id="4" name="Slide Number Placeholder 3"/>
          <p:cNvSpPr>
            <a:spLocks noGrp="1"/>
          </p:cNvSpPr>
          <p:nvPr>
            <p:ph type="sldNum" sz="quarter" idx="10"/>
          </p:nvPr>
        </p:nvSpPr>
        <p:spPr/>
        <p:txBody>
          <a:bodyPr/>
          <a:lstStyle/>
          <a:p>
            <a:fld id="{8A92E9ED-D75D-DF40-B20F-46FB25F50A85}" type="slidenum">
              <a:rPr lang="en-US" smtClean="0"/>
              <a:t>36</a:t>
            </a:fld>
            <a:endParaRPr lang="en-US"/>
          </a:p>
        </p:txBody>
      </p:sp>
    </p:spTree>
    <p:extLst>
      <p:ext uri="{BB962C8B-B14F-4D97-AF65-F5344CB8AC3E}">
        <p14:creationId xmlns:p14="http://schemas.microsoft.com/office/powerpoint/2010/main" val="3149553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latin typeface="Arial" panose="020B0604020202020204" pitchFamily="34" charset="0"/>
                <a:cs typeface="Arial" panose="020B0604020202020204" pitchFamily="34" charset="0"/>
              </a:rPr>
              <a:t>Nice work, everyone! The answer is, “No, one jar of this food does not fulfill the grains/meats/meat alternates component at lunch.”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noProof="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noProof="0" dirty="0">
                <a:latin typeface="Arial" panose="020B0604020202020204" pitchFamily="34" charset="0"/>
                <a:cs typeface="Arial" panose="020B0604020202020204" pitchFamily="34" charset="0"/>
              </a:rPr>
              <a:t>Beef is a meat and is the only ingredient from this combination baby food that can count toward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noProof="0" dirty="0">
                <a:latin typeface="Arial" panose="020B0604020202020204" pitchFamily="34" charset="0"/>
                <a:cs typeface="Arial" panose="020B0604020202020204" pitchFamily="34" charset="0"/>
              </a:rPr>
              <a:t>component. This jar tells us it contains 1 tablespoon of beef. </a:t>
            </a:r>
          </a:p>
          <a:p>
            <a:endParaRPr lang="en-US" sz="120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latin typeface="Arial" panose="020B0604020202020204" pitchFamily="34" charset="0"/>
                <a:cs typeface="Arial" panose="020B0604020202020204" pitchFamily="34" charset="0"/>
              </a:rPr>
              <a:t>The CACFP infant meal pattern requires </a:t>
            </a:r>
            <a:r>
              <a:rPr lang="en-US" sz="1200" dirty="0">
                <a:latin typeface="Arial" panose="020B0604020202020204" pitchFamily="34" charset="0"/>
                <a:cs typeface="Arial" panose="020B0604020202020204" pitchFamily="34" charset="0"/>
              </a:rPr>
              <a:t>that you offer at least </a:t>
            </a:r>
            <a:r>
              <a:rPr lang="en-US" sz="1200" b="0" dirty="0">
                <a:latin typeface="Arial" panose="020B0604020202020204" pitchFamily="34" charset="0"/>
                <a:cs typeface="Arial" panose="020B0604020202020204" pitchFamily="34" charset="0"/>
              </a:rPr>
              <a:t>4 tablespoons </a:t>
            </a:r>
            <a:r>
              <a:rPr lang="en-US" sz="1200" dirty="0">
                <a:latin typeface="Arial" panose="020B0604020202020204" pitchFamily="34" charset="0"/>
                <a:cs typeface="Arial" panose="020B0604020202020204" pitchFamily="34" charset="0"/>
              </a:rPr>
              <a:t>of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dirty="0">
                <a:latin typeface="Arial" panose="020B0604020202020204" pitchFamily="34" charset="0"/>
                <a:cs typeface="Arial" panose="020B0604020202020204" pitchFamily="34" charset="0"/>
              </a:rPr>
              <a:t>at breakfast, lunch, and supper</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This jar </a:t>
            </a:r>
            <a:r>
              <a:rPr lang="en-US" sz="1200" b="0" dirty="0">
                <a:latin typeface="Arial" panose="020B0604020202020204" pitchFamily="34" charset="0"/>
                <a:cs typeface="Arial" panose="020B0604020202020204" pitchFamily="34" charset="0"/>
              </a:rPr>
              <a:t>only contains 1 tablespoon of </a:t>
            </a:r>
            <a:r>
              <a:rPr lang="en-US" sz="1200" dirty="0">
                <a:latin typeface="Arial" panose="020B0604020202020204" pitchFamily="34" charset="0"/>
                <a:cs typeface="Arial" panose="020B0604020202020204" pitchFamily="34" charset="0"/>
              </a:rPr>
              <a:t>meat</a:t>
            </a:r>
            <a:r>
              <a:rPr lang="en-US" sz="1200" baseline="0" dirty="0">
                <a:latin typeface="Arial" panose="020B0604020202020204" pitchFamily="34" charset="0"/>
                <a:cs typeface="Arial" panose="020B0604020202020204" pitchFamily="34" charset="0"/>
              </a:rPr>
              <a:t>. One is less than 4, so one jar of this food does not fulfill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baseline="0" dirty="0">
                <a:latin typeface="Arial" panose="020B0604020202020204" pitchFamily="34" charset="0"/>
                <a:cs typeface="Arial" panose="020B0604020202020204" pitchFamily="34" charset="0"/>
              </a:rPr>
              <a:t>component at lunch. Therefore, you must offer 3 tablespoons more of an iron-fortified infant cereal and/or meats/meat alternates to fulfill the full 4 tablespoons of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baseline="0" dirty="0">
                <a:latin typeface="Arial" panose="020B0604020202020204" pitchFamily="34" charset="0"/>
                <a:cs typeface="Arial" panose="020B0604020202020204" pitchFamily="34" charset="0"/>
              </a:rPr>
              <a:t>component at lunch.</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37</a:t>
            </a:fld>
            <a:endParaRPr lang="en-US"/>
          </a:p>
        </p:txBody>
      </p:sp>
    </p:spTree>
    <p:extLst>
      <p:ext uri="{BB962C8B-B14F-4D97-AF65-F5344CB8AC3E}">
        <p14:creationId xmlns:p14="http://schemas.microsoft.com/office/powerpoint/2010/main" val="1941152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To</a:t>
            </a:r>
            <a:r>
              <a:rPr lang="en-US" sz="1200" baseline="0" dirty="0">
                <a:solidFill>
                  <a:schemeClr val="tx1"/>
                </a:solidFill>
                <a:latin typeface="Arial" panose="020B0604020202020204" pitchFamily="34" charset="0"/>
                <a:cs typeface="Arial" panose="020B0604020202020204" pitchFamily="34" charset="0"/>
              </a:rPr>
              <a:t> help you add the volume of the ingredients together, page 4 of the worksheet contains a quick guide on converting different measurements to tablespoons. </a:t>
            </a:r>
          </a:p>
          <a:p>
            <a:endParaRPr lang="en-US" sz="1200" baseline="0" dirty="0">
              <a:solidFill>
                <a:schemeClr val="tx1"/>
              </a:solidFill>
              <a:latin typeface="Arial" panose="020B0604020202020204" pitchFamily="34" charset="0"/>
              <a:cs typeface="Arial" panose="020B0604020202020204" pitchFamily="34" charset="0"/>
            </a:endParaRPr>
          </a:p>
          <a:p>
            <a:r>
              <a:rPr lang="en-US" sz="1200" baseline="0" dirty="0">
                <a:solidFill>
                  <a:schemeClr val="tx1"/>
                </a:solidFill>
                <a:latin typeface="Arial" panose="020B0604020202020204" pitchFamily="34" charset="0"/>
                <a:cs typeface="Arial" panose="020B0604020202020204" pitchFamily="34" charset="0"/>
              </a:rPr>
              <a:t>You can see on the slide here and on page 4 of the worksheet that</a:t>
            </a:r>
            <a:r>
              <a:rPr lang="en-US" sz="1200" b="0" i="0" baseline="0" dirty="0">
                <a:solidFill>
                  <a:schemeClr val="tx1"/>
                </a:solidFill>
                <a:latin typeface="Arial" panose="020B0604020202020204" pitchFamily="34" charset="0"/>
                <a:cs typeface="Arial" panose="020B0604020202020204" pitchFamily="34" charset="0"/>
              </a:rPr>
              <a:t> </a:t>
            </a:r>
            <a:r>
              <a:rPr lang="en-US" sz="1200" baseline="30000" dirty="0">
                <a:solidFill>
                  <a:schemeClr val="tx1"/>
                </a:solidFill>
                <a:latin typeface="Arial" panose="020B0604020202020204" pitchFamily="34" charset="0"/>
                <a:cs typeface="Arial" panose="020B0604020202020204" pitchFamily="34" charset="0"/>
              </a:rPr>
              <a:t>1</a:t>
            </a:r>
            <a:r>
              <a:rPr lang="en-US" sz="1200" dirty="0">
                <a:solidFill>
                  <a:schemeClr val="tx1"/>
                </a:solidFill>
                <a:latin typeface="Arial" panose="020B0604020202020204" pitchFamily="34" charset="0"/>
                <a:cs typeface="Arial" panose="020B0604020202020204" pitchFamily="34" charset="0"/>
              </a:rPr>
              <a:t>/</a:t>
            </a:r>
            <a:r>
              <a:rPr lang="en-US" sz="1200" baseline="-25000" dirty="0">
                <a:solidFill>
                  <a:schemeClr val="tx1"/>
                </a:solidFill>
                <a:latin typeface="Arial" panose="020B0604020202020204" pitchFamily="34" charset="0"/>
                <a:cs typeface="Arial" panose="020B0604020202020204" pitchFamily="34" charset="0"/>
              </a:rPr>
              <a:t>8 </a:t>
            </a:r>
            <a:r>
              <a:rPr lang="en-US" sz="1200" baseline="0" dirty="0">
                <a:solidFill>
                  <a:schemeClr val="tx1"/>
                </a:solidFill>
                <a:latin typeface="Arial" panose="020B0604020202020204" pitchFamily="34" charset="0"/>
                <a:cs typeface="Arial" panose="020B0604020202020204" pitchFamily="34" charset="0"/>
              </a:rPr>
              <a:t>cup is equal to 2 tablespoons, 3 teaspoons is equal to 1 tablespoon, and </a:t>
            </a:r>
            <a:r>
              <a:rPr lang="en-US" sz="1200" baseline="30000" dirty="0">
                <a:solidFill>
                  <a:schemeClr val="tx1"/>
                </a:solidFill>
                <a:latin typeface="Arial" panose="020B0604020202020204" pitchFamily="34" charset="0"/>
                <a:cs typeface="Arial" panose="020B0604020202020204" pitchFamily="34" charset="0"/>
              </a:rPr>
              <a:t>1</a:t>
            </a:r>
            <a:r>
              <a:rPr lang="en-US" sz="1200" dirty="0">
                <a:solidFill>
                  <a:schemeClr val="tx1"/>
                </a:solidFill>
                <a:latin typeface="Arial" panose="020B0604020202020204" pitchFamily="34" charset="0"/>
                <a:cs typeface="Arial" panose="020B0604020202020204" pitchFamily="34" charset="0"/>
              </a:rPr>
              <a:t>/</a:t>
            </a:r>
            <a:r>
              <a:rPr lang="en-US" sz="1200" baseline="-25000" dirty="0">
                <a:solidFill>
                  <a:schemeClr val="tx1"/>
                </a:solidFill>
                <a:latin typeface="Arial" panose="020B0604020202020204" pitchFamily="34" charset="0"/>
                <a:cs typeface="Arial" panose="020B0604020202020204" pitchFamily="34" charset="0"/>
              </a:rPr>
              <a:t>4</a:t>
            </a:r>
            <a:r>
              <a:rPr lang="en-US" sz="1200" baseline="0" dirty="0">
                <a:solidFill>
                  <a:schemeClr val="tx1"/>
                </a:solidFill>
                <a:latin typeface="Arial" panose="020B0604020202020204" pitchFamily="34" charset="0"/>
                <a:cs typeface="Arial" panose="020B0604020202020204" pitchFamily="34" charset="0"/>
              </a:rPr>
              <a:t> cup is equal to 4 tablespoons.</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38</a:t>
            </a:fld>
            <a:endParaRPr lang="en-US"/>
          </a:p>
        </p:txBody>
      </p:sp>
    </p:spTree>
    <p:extLst>
      <p:ext uri="{BB962C8B-B14F-4D97-AF65-F5344CB8AC3E}">
        <p14:creationId xmlns:p14="http://schemas.microsoft.com/office/powerpoint/2010/main" val="808962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479"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All</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Team Nutrition materials are available online from Team</a:t>
            </a:r>
            <a:r>
              <a:rPr lang="en-US" sz="1200" baseline="0" dirty="0">
                <a:latin typeface="Arial" panose="020B0604020202020204" pitchFamily="34" charset="0"/>
                <a:cs typeface="Arial" panose="020B0604020202020204" pitchFamily="34" charset="0"/>
              </a:rPr>
              <a:t> Nutrition’s </a:t>
            </a:r>
            <a:r>
              <a:rPr lang="en-US" sz="1200" dirty="0">
                <a:latin typeface="Arial" panose="020B0604020202020204" pitchFamily="34" charset="0"/>
                <a:cs typeface="Arial" panose="020B0604020202020204" pitchFamily="34" charset="0"/>
              </a:rPr>
              <a:t>website and are available for free download to anybody who is interested. You can also find many other resources for the CACFP on</a:t>
            </a:r>
            <a:r>
              <a:rPr lang="en-US" sz="1200" baseline="0" dirty="0">
                <a:latin typeface="Arial" panose="020B0604020202020204" pitchFamily="34" charset="0"/>
                <a:cs typeface="Arial" panose="020B0604020202020204" pitchFamily="34" charset="0"/>
              </a:rPr>
              <a:t> Team Nutrition’s website.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39</a:t>
            </a:fld>
            <a:endParaRPr lang="en-US"/>
          </a:p>
        </p:txBody>
      </p:sp>
    </p:spTree>
    <p:extLst>
      <p:ext uri="{BB962C8B-B14F-4D97-AF65-F5344CB8AC3E}">
        <p14:creationId xmlns:p14="http://schemas.microsoft.com/office/powerpoint/2010/main" val="22656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aseline="0" dirty="0">
                <a:latin typeface="Arial" panose="020B0604020202020204" pitchFamily="34" charset="0"/>
                <a:cs typeface="Arial" panose="020B0604020202020204" pitchFamily="34" charset="0"/>
              </a:rPr>
              <a:t>This slide shows the first page of the worksheet we will be talking about today. </a:t>
            </a:r>
          </a:p>
          <a:p>
            <a:pPr>
              <a:spcBef>
                <a:spcPct val="0"/>
              </a:spcBef>
            </a:pPr>
            <a:endParaRPr lang="en-US" sz="1200" baseline="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You can download the worksheet from the web address on the screen, if you’d like. You can also download the worksheet by scanning the QR code on the screen. To do this, open the camera or QR code reader on your smartphone if you have one and point your device at the QR code on the screen to scan. It will then either take you directly to the worksheet webpage or ask you to click the pop-up notification to take you to the worksheet webpage. Click the pop-up notification, if one appears, and you should be taken to the worksheet.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Or, you can also just follow along with the pictures shown on the slides. </a:t>
            </a:r>
            <a:r>
              <a:rPr lang="en-US" sz="1200" baseline="0" dirty="0">
                <a:latin typeface="Arial" panose="020B0604020202020204" pitchFamily="34" charset="0"/>
                <a:cs typeface="Arial" panose="020B0604020202020204" pitchFamily="34" charset="0"/>
              </a:rPr>
              <a:t>Before we get started, I do want to mention that when I say “Crediting” or “Creditable” throughout this presentation, I mean that the ingredient in a combination baby food can count toward a reimbursable meal or snack for infants.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4</a:t>
            </a:fld>
            <a:endParaRPr lang="en-US"/>
          </a:p>
        </p:txBody>
      </p:sp>
    </p:spTree>
    <p:extLst>
      <p:ext uri="{BB962C8B-B14F-4D97-AF65-F5344CB8AC3E}">
        <p14:creationId xmlns:p14="http://schemas.microsoft.com/office/powerpoint/2010/main" val="2858792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10">
              <a:defRPr/>
            </a:pPr>
            <a:r>
              <a:rPr lang="en-US" sz="1200" dirty="0">
                <a:latin typeface="Arial" panose="020B0604020202020204" pitchFamily="34" charset="0"/>
                <a:cs typeface="Arial" panose="020B0604020202020204" pitchFamily="34" charset="0"/>
              </a:rPr>
              <a:t>For</a:t>
            </a:r>
            <a:r>
              <a:rPr lang="en-US" sz="1200" baseline="0" dirty="0">
                <a:latin typeface="Arial" panose="020B0604020202020204" pitchFamily="34" charset="0"/>
                <a:cs typeface="Arial" panose="020B0604020202020204" pitchFamily="34" charset="0"/>
              </a:rPr>
              <a:t> program operators </a:t>
            </a:r>
            <a:r>
              <a:rPr lang="en-US" sz="1200" dirty="0">
                <a:latin typeface="Arial" panose="020B0604020202020204" pitchFamily="34" charset="0"/>
                <a:cs typeface="Arial" panose="020B0604020202020204" pitchFamily="34" charset="0"/>
              </a:rPr>
              <a:t>in a Child Nutrition Program, such as the Child and Adult Care Food Program, Team Nutrition’s print materials are free to order. </a:t>
            </a:r>
          </a:p>
          <a:p>
            <a:pPr defTabSz="933010">
              <a:defRPr/>
            </a:pPr>
            <a:endParaRPr lang="en-US" sz="1200" dirty="0">
              <a:latin typeface="Arial" panose="020B0604020202020204" pitchFamily="34" charset="0"/>
              <a:cs typeface="Arial" panose="020B0604020202020204" pitchFamily="34" charset="0"/>
            </a:endParaRPr>
          </a:p>
          <a:p>
            <a:pPr defTabSz="933010">
              <a:defRPr/>
            </a:pPr>
            <a:r>
              <a:rPr lang="en-US" sz="1200" dirty="0">
                <a:latin typeface="Arial" panose="020B0604020202020204" pitchFamily="34" charset="0"/>
                <a:cs typeface="Arial" panose="020B0604020202020204" pitchFamily="34" charset="0"/>
              </a:rPr>
              <a:t>If you would like to order Team Nutrition’s free materials in print, you can go to the “Resource Order Form” link on the Team Nutrition website to order print copies of the materials.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bulk orders, you can email TeamNutrition@usda.gov.</a:t>
            </a:r>
          </a:p>
        </p:txBody>
      </p:sp>
      <p:sp>
        <p:nvSpPr>
          <p:cNvPr id="4" name="Slide Number Placeholder 3"/>
          <p:cNvSpPr>
            <a:spLocks noGrp="1"/>
          </p:cNvSpPr>
          <p:nvPr>
            <p:ph type="sldNum" sz="quarter" idx="10"/>
          </p:nvPr>
        </p:nvSpPr>
        <p:spPr/>
        <p:txBody>
          <a:bodyPr/>
          <a:lstStyle/>
          <a:p>
            <a:fld id="{8A92E9ED-D75D-DF40-B20F-46FB25F50A85}" type="slidenum">
              <a:rPr lang="en-US" smtClean="0"/>
              <a:t>40</a:t>
            </a:fld>
            <a:endParaRPr lang="en-US"/>
          </a:p>
        </p:txBody>
      </p:sp>
    </p:spTree>
    <p:extLst>
      <p:ext uri="{BB962C8B-B14F-4D97-AF65-F5344CB8AC3E}">
        <p14:creationId xmlns:p14="http://schemas.microsoft.com/office/powerpoint/2010/main" val="1915199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These training slides were provided by U.S. Department of Agriculture's Team Nutrition. If you would like to learn more about Team Nutrition and additional resources available, please visit their website, subscribe to their e-newsletter, connect with them via email at TeamNutrition@usda.gov, and follow them on Twitter.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Thank you! </a:t>
            </a:r>
          </a:p>
        </p:txBody>
      </p:sp>
      <p:sp>
        <p:nvSpPr>
          <p:cNvPr id="4" name="Slide Number Placeholder 3"/>
          <p:cNvSpPr>
            <a:spLocks noGrp="1"/>
          </p:cNvSpPr>
          <p:nvPr>
            <p:ph type="sldNum" sz="quarter" idx="10"/>
          </p:nvPr>
        </p:nvSpPr>
        <p:spPr/>
        <p:txBody>
          <a:bodyPr/>
          <a:lstStyle/>
          <a:p>
            <a:fld id="{8A92E9ED-D75D-DF40-B20F-46FB25F50A85}" type="slidenum">
              <a:rPr lang="en-US" smtClean="0"/>
              <a:t>41</a:t>
            </a:fld>
            <a:endParaRPr lang="en-US"/>
          </a:p>
        </p:txBody>
      </p:sp>
    </p:spTree>
    <p:extLst>
      <p:ext uri="{BB962C8B-B14F-4D97-AF65-F5344CB8AC3E}">
        <p14:creationId xmlns:p14="http://schemas.microsoft.com/office/powerpoint/2010/main" val="47879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8077"/>
          </a:xfrm>
        </p:spPr>
        <p:txBody>
          <a:bodyPr/>
          <a:lstStyle/>
          <a:p>
            <a:r>
              <a:rPr lang="en-US" sz="1200" dirty="0">
                <a:latin typeface="Arial" panose="020B0604020202020204" pitchFamily="34" charset="0"/>
                <a:cs typeface="Arial" panose="020B0604020202020204" pitchFamily="34" charset="0"/>
              </a:rPr>
              <a:t>Okay, let’s take a closer look at page 1 of the worksheet. This page includes a definition of combination baby foods.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what are they? Combination baby foods </a:t>
            </a:r>
            <a:r>
              <a:rPr lang="en-US" sz="1200" baseline="0" dirty="0">
                <a:latin typeface="Arial" panose="020B0604020202020204" pitchFamily="34" charset="0"/>
                <a:cs typeface="Arial" panose="020B0604020202020204" pitchFamily="34" charset="0"/>
              </a:rPr>
              <a:t>include a mixture of two or more foods, such as meat and vegetables. Under certain circumstances, these foods may be counted toward a reimbursable infant meal or snack in the CACFP. </a:t>
            </a:r>
          </a:p>
          <a:p>
            <a:endParaRPr lang="en-US" sz="1200" baseline="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We know some CACFP operators are interested in serving combination baby foods at their site. We will talk about how ingredients in combination baby foods can count toward a reimbursable infant meal or snack </a:t>
            </a:r>
            <a:r>
              <a:rPr lang="en-US" sz="1200" kern="1200" dirty="0">
                <a:solidFill>
                  <a:schemeClr val="tx1"/>
                </a:solidFill>
                <a:effectLst/>
                <a:latin typeface="Arial" panose="020B0604020202020204" pitchFamily="34" charset="0"/>
                <a:ea typeface="+mn-ea"/>
                <a:cs typeface="Arial" panose="020B0604020202020204" pitchFamily="34" charset="0"/>
              </a:rPr>
              <a:t>today</a:t>
            </a:r>
            <a:r>
              <a:rPr lang="en-US" sz="1200" baseline="0" dirty="0">
                <a:latin typeface="Arial" panose="020B0604020202020204" pitchFamily="34" charset="0"/>
                <a:cs typeface="Arial" panose="020B0604020202020204" pitchFamily="34" charset="0"/>
              </a:rPr>
              <a:t>. However, USDA does not require operators to serve store-bought combination baby foods. It is optional. There are many single ingredient baby foods that can be offered to infants instead. Those single ingredient baby foods can be store-bought or made from scratch. All of those options are allowed.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Before serving a store-bought combination baby food, always check with your State agency or sponsoring organization </a:t>
            </a:r>
            <a:r>
              <a:rPr lang="en-US" sz="1200" kern="1200" dirty="0">
                <a:solidFill>
                  <a:schemeClr val="tx1"/>
                </a:solidFill>
                <a:latin typeface="Arial" panose="020B0604020202020204" pitchFamily="34" charset="0"/>
                <a:ea typeface="+mn-ea"/>
                <a:cs typeface="Arial" panose="020B0604020202020204" pitchFamily="34" charset="0"/>
              </a:rPr>
              <a:t>to see what kind of documentation might be required</a:t>
            </a:r>
            <a:r>
              <a:rPr lang="en-US" sz="1200" baseline="0" dirty="0">
                <a:latin typeface="Arial" panose="020B0604020202020204" pitchFamily="34" charset="0"/>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You might need to keep the baby food packaging, provide a Product Formulation Statement or other documentation to show how the food can be counted toward a reimbursable meal or snack in the CACFP. </a:t>
            </a:r>
          </a:p>
        </p:txBody>
      </p:sp>
      <p:sp>
        <p:nvSpPr>
          <p:cNvPr id="4" name="Slide Number Placeholder 3"/>
          <p:cNvSpPr>
            <a:spLocks noGrp="1"/>
          </p:cNvSpPr>
          <p:nvPr>
            <p:ph type="sldNum" sz="quarter" idx="10"/>
          </p:nvPr>
        </p:nvSpPr>
        <p:spPr/>
        <p:txBody>
          <a:bodyPr/>
          <a:lstStyle/>
          <a:p>
            <a:fld id="{8A92E9ED-D75D-DF40-B20F-46FB25F50A85}" type="slidenum">
              <a:rPr lang="en-US" smtClean="0"/>
              <a:t>5</a:t>
            </a:fld>
            <a:endParaRPr lang="en-US"/>
          </a:p>
        </p:txBody>
      </p:sp>
    </p:spTree>
    <p:extLst>
      <p:ext uri="{BB962C8B-B14F-4D97-AF65-F5344CB8AC3E}">
        <p14:creationId xmlns:p14="http://schemas.microsoft.com/office/powerpoint/2010/main" val="50746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You can see the CACFP infant meal pattern for breakfast, lunch, and supper on </a:t>
            </a:r>
            <a:r>
              <a:rPr lang="en-US" sz="1200" kern="1200" dirty="0">
                <a:solidFill>
                  <a:schemeClr val="tx1"/>
                </a:solidFill>
                <a:effectLst/>
                <a:latin typeface="Arial" panose="020B0604020202020204" pitchFamily="34" charset="0"/>
                <a:ea typeface="+mn-ea"/>
                <a:cs typeface="Arial" panose="020B0604020202020204" pitchFamily="34" charset="0"/>
              </a:rPr>
              <a:t>the slide </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here. </a:t>
            </a:r>
          </a:p>
          <a:p>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There are three required food components at breakfast, lunch, and supper for infants starting around 6 months.</a:t>
            </a:r>
            <a:r>
              <a:rPr lang="en-US" sz="1200" kern="1200" baseline="0" dirty="0">
                <a:solidFill>
                  <a:schemeClr val="tx1"/>
                </a:solidFill>
                <a:latin typeface="Arial" panose="020B0604020202020204" pitchFamily="34" charset="0"/>
                <a:ea typeface="+mn-ea"/>
                <a:cs typeface="Arial" panose="020B0604020202020204" pitchFamily="34" charset="0"/>
              </a:rPr>
              <a:t> These components are: </a:t>
            </a:r>
            <a:r>
              <a:rPr lang="en-US" sz="1200" kern="1200" dirty="0">
                <a:solidFill>
                  <a:schemeClr val="tx1"/>
                </a:solidFill>
                <a:latin typeface="Arial" panose="020B0604020202020204" pitchFamily="34" charset="0"/>
                <a:ea typeface="+mn-ea"/>
                <a:cs typeface="Arial" panose="020B0604020202020204" pitchFamily="34" charset="0"/>
              </a:rPr>
              <a:t>breastmilk or infant formula; grains/meats/meat alternates; and vegetables/fruit</a:t>
            </a:r>
            <a:r>
              <a:rPr lang="en-US" sz="1200" kern="1200" baseline="0" dirty="0">
                <a:solidFill>
                  <a:schemeClr val="tx1"/>
                </a:solidFill>
                <a:latin typeface="Arial" panose="020B0604020202020204" pitchFamily="34" charset="0"/>
                <a:ea typeface="+mn-ea"/>
                <a:cs typeface="Arial" panose="020B0604020202020204" pitchFamily="34" charset="0"/>
              </a:rPr>
              <a:t>.</a:t>
            </a:r>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Minimum serving sizes for foods in each component are listed as a range, such as</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0-2 ounces of cheese or 0-2 tablespoons of vegetables, fruit or both. As we know, not every baby is developmentally ready to eat solid foods as soon as he or she turns six months old. Having a range for a minimum allows child care providers to feed infants based on each baby's feeding skills and developmental abilities. </a:t>
            </a:r>
          </a:p>
        </p:txBody>
      </p:sp>
      <p:sp>
        <p:nvSpPr>
          <p:cNvPr id="4" name="Slide Number Placeholder 3"/>
          <p:cNvSpPr>
            <a:spLocks noGrp="1"/>
          </p:cNvSpPr>
          <p:nvPr>
            <p:ph type="sldNum" sz="quarter" idx="10"/>
          </p:nvPr>
        </p:nvSpPr>
        <p:spPr/>
        <p:txBody>
          <a:bodyPr/>
          <a:lstStyle/>
          <a:p>
            <a:fld id="{8A92E9ED-D75D-DF40-B20F-46FB25F50A85}" type="slidenum">
              <a:rPr lang="en-US" smtClean="0"/>
              <a:t>6</a:t>
            </a:fld>
            <a:endParaRPr lang="en-US"/>
          </a:p>
        </p:txBody>
      </p:sp>
    </p:spTree>
    <p:extLst>
      <p:ext uri="{BB962C8B-B14F-4D97-AF65-F5344CB8AC3E}">
        <p14:creationId xmlns:p14="http://schemas.microsoft.com/office/powerpoint/2010/main" val="367049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09136"/>
          </a:xfrm>
        </p:spPr>
        <p:txBody>
          <a:bodyPr/>
          <a:lstStyle/>
          <a:p>
            <a:pPr marL="0" lvl="0" indent="0">
              <a:buFont typeface="Arial" panose="020B0604020202020204" pitchFamily="34" charset="0"/>
              <a:buNone/>
            </a:pPr>
            <a:r>
              <a:rPr lang="en-US" sz="1200" kern="1200" dirty="0">
                <a:solidFill>
                  <a:schemeClr val="tx1"/>
                </a:solidFill>
                <a:latin typeface="Arial" panose="020B0604020202020204" pitchFamily="34" charset="0"/>
                <a:ea typeface="+mn-ea"/>
                <a:cs typeface="Arial" panose="020B0604020202020204" pitchFamily="34" charset="0"/>
              </a:rPr>
              <a:t>Let's look at how we would apply the minimum serving sizes to a baby's developmental abilities. Remember, on the previous slide,</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we said the minimum amount for vegetables/fruit at breakfast is 0 to 2 tablespoons. In this example, let's pretend we want to serve pureed pears at breakfast. </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For a baby that is</a:t>
            </a:r>
            <a:r>
              <a:rPr lang="en-US" sz="1200" kern="1200" baseline="0" dirty="0">
                <a:solidFill>
                  <a:schemeClr val="tx1"/>
                </a:solidFill>
                <a:latin typeface="Arial" panose="020B0604020202020204" pitchFamily="34" charset="0"/>
                <a:ea typeface="+mn-ea"/>
                <a:cs typeface="Arial" panose="020B0604020202020204" pitchFamily="34" charset="0"/>
              </a:rPr>
              <a:t> not</a:t>
            </a:r>
            <a:r>
              <a:rPr lang="en-US" sz="1200" kern="1200" dirty="0">
                <a:solidFill>
                  <a:schemeClr val="tx1"/>
                </a:solidFill>
                <a:latin typeface="Arial" panose="020B0604020202020204" pitchFamily="34" charset="0"/>
                <a:ea typeface="+mn-ea"/>
                <a:cs typeface="Arial" panose="020B0604020202020204" pitchFamily="34" charset="0"/>
              </a:rPr>
              <a:t> developmentally ready for solids, you would offer him 0 tablespoons of pears. For a baby that has just started eating pears, you might offer her 1 tablespoon of pureed pears. For a baby who's been eating pears regularly, you would offer him the full two tablespoons. In all of these scenarios, you are meeting the minimum serving size requirements for the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kern="1200" dirty="0">
                <a:solidFill>
                  <a:schemeClr val="tx1"/>
                </a:solidFill>
                <a:latin typeface="Arial" panose="020B0604020202020204" pitchFamily="34" charset="0"/>
                <a:ea typeface="+mn-ea"/>
                <a:cs typeface="Arial" panose="020B0604020202020204" pitchFamily="34" charset="0"/>
              </a:rPr>
              <a:t>component at breakfast.</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Again, once a baby is regularly eating a food, you must offer the infant the full amount of the minimum serving size. In this example, </a:t>
            </a:r>
            <a:r>
              <a:rPr lang="en-US" sz="1200" kern="1200" dirty="0">
                <a:solidFill>
                  <a:schemeClr val="tx1"/>
                </a:solidFill>
                <a:latin typeface="Arial" panose="020B0604020202020204" pitchFamily="34" charset="0"/>
                <a:ea typeface="+mn-ea"/>
                <a:cs typeface="Arial" panose="020B0604020202020204" pitchFamily="34" charset="0"/>
              </a:rPr>
              <a:t>once a baby is regularly eating pears, you would offer him two tablespoons of pureed pears.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full amounts of the minimum serving size for all food components are listed at the top of page 2 on the worksheet.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7</a:t>
            </a:fld>
            <a:endParaRPr lang="en-US"/>
          </a:p>
        </p:txBody>
      </p:sp>
    </p:spTree>
    <p:extLst>
      <p:ext uri="{BB962C8B-B14F-4D97-AF65-F5344CB8AC3E}">
        <p14:creationId xmlns:p14="http://schemas.microsoft.com/office/powerpoint/2010/main" val="149718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Combination baby foods should be offered only after the infant has been introduced to the individual ingredients. For example, before an infant is given a chicken and vegetable combination baby food, the infant should have already been introduced to both chicken and the vegetables individually as single component foods. </a:t>
            </a:r>
            <a:r>
              <a:rPr lang="en-US" sz="1200" dirty="0">
                <a:latin typeface="Arial" panose="020B0604020202020204" pitchFamily="34" charset="0"/>
                <a:cs typeface="Arial" panose="020B0604020202020204" pitchFamily="34" charset="0"/>
              </a:rPr>
              <a:t>This allows parents to watch the baby closely for any allergic reactions to the food. </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Because combination baby food should be offered only after the infant has been eating that food regularly, when you serve the combination baby food, you need to make sure you are serving the full amount of the minimum serving</a:t>
            </a:r>
            <a:r>
              <a:rPr lang="en-US" sz="1200" kern="1200" baseline="0" dirty="0">
                <a:solidFill>
                  <a:schemeClr val="tx1"/>
                </a:solidFill>
                <a:latin typeface="Arial" panose="020B0604020202020204" pitchFamily="34" charset="0"/>
                <a:ea typeface="+mn-ea"/>
                <a:cs typeface="Arial" panose="020B0604020202020204" pitchFamily="34" charset="0"/>
              </a:rPr>
              <a:t> size </a:t>
            </a:r>
            <a:r>
              <a:rPr lang="en-US" sz="1200" kern="1200" dirty="0">
                <a:solidFill>
                  <a:schemeClr val="tx1"/>
                </a:solidFill>
                <a:latin typeface="Arial" panose="020B0604020202020204" pitchFamily="34" charset="0"/>
                <a:ea typeface="+mn-ea"/>
                <a:cs typeface="Arial" panose="020B0604020202020204" pitchFamily="34" charset="0"/>
              </a:rPr>
              <a:t>for the food component. For example, if you are feeding a baby the chicken and vegetable combination baby food at lunch, you need to make sure you</a:t>
            </a:r>
            <a:r>
              <a:rPr lang="en-US" sz="1200" kern="1200" baseline="0" dirty="0">
                <a:solidFill>
                  <a:schemeClr val="tx1"/>
                </a:solidFill>
                <a:latin typeface="Arial" panose="020B0604020202020204" pitchFamily="34" charset="0"/>
                <a:ea typeface="+mn-ea"/>
                <a:cs typeface="Arial" panose="020B0604020202020204" pitchFamily="34" charset="0"/>
              </a:rPr>
              <a:t> are</a:t>
            </a:r>
            <a:r>
              <a:rPr lang="en-US" sz="1200" kern="1200" dirty="0">
                <a:solidFill>
                  <a:schemeClr val="tx1"/>
                </a:solidFill>
                <a:latin typeface="Arial" panose="020B0604020202020204" pitchFamily="34" charset="0"/>
                <a:ea typeface="+mn-ea"/>
                <a:cs typeface="Arial" panose="020B0604020202020204" pitchFamily="34" charset="0"/>
              </a:rPr>
              <a:t> giving the baby enough of that food to provide 4 tablespoons of chicken and 2 tablespoons of vegetables. If the combination baby food does not have the 4 tablespoons of chicken or 2 tablespoons of vegetables, then you need to serve more</a:t>
            </a:r>
            <a:r>
              <a:rPr lang="en-US" sz="1200" kern="1200" baseline="0" dirty="0">
                <a:solidFill>
                  <a:schemeClr val="tx1"/>
                </a:solidFill>
                <a:latin typeface="Arial" panose="020B0604020202020204" pitchFamily="34" charset="0"/>
                <a:ea typeface="+mn-ea"/>
                <a:cs typeface="Arial" panose="020B0604020202020204" pitchFamily="34" charset="0"/>
              </a:rPr>
              <a:t> foods to meet the full amount for the </a:t>
            </a:r>
            <a:r>
              <a:rPr lang="en-US" sz="1200" kern="1200" dirty="0">
                <a:solidFill>
                  <a:schemeClr val="tx1"/>
                </a:solidFill>
                <a:effectLst/>
                <a:latin typeface="Arial" panose="020B0604020202020204" pitchFamily="34" charset="0"/>
                <a:ea typeface="+mn-ea"/>
                <a:cs typeface="Arial" panose="020B0604020202020204" pitchFamily="34" charset="0"/>
              </a:rPr>
              <a:t>grains/meats/meat alternates </a:t>
            </a:r>
            <a:r>
              <a:rPr lang="en-US" sz="1200" kern="1200" baseline="0" dirty="0">
                <a:solidFill>
                  <a:schemeClr val="tx1"/>
                </a:solidFill>
                <a:latin typeface="Arial" panose="020B0604020202020204" pitchFamily="34" charset="0"/>
                <a:ea typeface="+mn-ea"/>
                <a:cs typeface="Arial" panose="020B0604020202020204" pitchFamily="34" charset="0"/>
              </a:rPr>
              <a:t>component</a:t>
            </a:r>
            <a:r>
              <a:rPr lang="en-US" sz="1200" kern="1200" dirty="0">
                <a:solidFill>
                  <a:schemeClr val="tx1"/>
                </a:solidFill>
                <a:latin typeface="Arial" panose="020B0604020202020204" pitchFamily="34" charset="0"/>
                <a:ea typeface="+mn-ea"/>
                <a:cs typeface="Arial" panose="020B0604020202020204" pitchFamily="34" charset="0"/>
              </a:rPr>
              <a:t> and</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vegetables/fruit </a:t>
            </a:r>
            <a:r>
              <a:rPr lang="en-US" sz="1200" kern="1200" baseline="0" dirty="0">
                <a:solidFill>
                  <a:schemeClr val="tx1"/>
                </a:solidFill>
                <a:latin typeface="Arial" panose="020B0604020202020204" pitchFamily="34" charset="0"/>
                <a:ea typeface="+mn-ea"/>
                <a:cs typeface="Arial" panose="020B0604020202020204" pitchFamily="34" charset="0"/>
              </a:rPr>
              <a:t>component.</a:t>
            </a: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8A92E9ED-D75D-DF40-B20F-46FB25F50A85}" type="slidenum">
              <a:rPr lang="en-US" smtClean="0"/>
              <a:t>8</a:t>
            </a:fld>
            <a:endParaRPr lang="en-US"/>
          </a:p>
        </p:txBody>
      </p:sp>
    </p:spTree>
    <p:extLst>
      <p:ext uri="{BB962C8B-B14F-4D97-AF65-F5344CB8AC3E}">
        <p14:creationId xmlns:p14="http://schemas.microsoft.com/office/powerpoint/2010/main" val="145408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Now, let’s take a closer</a:t>
            </a:r>
            <a:r>
              <a:rPr lang="en-US" sz="1200" baseline="0" dirty="0">
                <a:latin typeface="Arial" panose="020B0604020202020204" pitchFamily="34" charset="0"/>
                <a:cs typeface="Arial" panose="020B0604020202020204" pitchFamily="34" charset="0"/>
              </a:rPr>
              <a:t> look at </a:t>
            </a:r>
            <a:r>
              <a:rPr lang="en-US" sz="1200" kern="1200" dirty="0">
                <a:solidFill>
                  <a:schemeClr val="tx1"/>
                </a:solidFill>
                <a:latin typeface="Arial" panose="020B0604020202020204" pitchFamily="34" charset="0"/>
                <a:ea typeface="+mn-ea"/>
                <a:cs typeface="Arial" panose="020B0604020202020204" pitchFamily="34" charset="0"/>
              </a:rPr>
              <a:t>the steps for crediting combination baby foods. These steps start on page 2 of the worksheet.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Step 1 asks us to look for the creditable ingredients in the baby food and determine what food components the ingredients credit toward.</a:t>
            </a:r>
          </a:p>
          <a:p>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Step 2 asks us to d</a:t>
            </a:r>
            <a:r>
              <a:rPr lang="en-US" sz="1200" dirty="0">
                <a:latin typeface="Arial" panose="020B0604020202020204" pitchFamily="34" charset="0"/>
                <a:cs typeface="Arial" panose="020B0604020202020204" pitchFamily="34" charset="0"/>
              </a:rPr>
              <a:t>etermine if the combination baby food only includes ingredients from one food component.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Step 3</a:t>
            </a:r>
            <a:r>
              <a:rPr lang="en-US" sz="1200" baseline="0" dirty="0">
                <a:latin typeface="Arial" panose="020B0604020202020204" pitchFamily="34" charset="0"/>
                <a:cs typeface="Arial" panose="020B0604020202020204" pitchFamily="34" charset="0"/>
              </a:rPr>
              <a:t> asks us to d</a:t>
            </a: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etermine if the amount of each creditable ingredient listed on the food container has a unit of volume, such as cups, tablespoons, or teaspoons,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Lastly, Step 4 asks us to compare the amount of each food component in the container with the amount required in the CACFP infant meal pattern.  </a:t>
            </a:r>
          </a:p>
        </p:txBody>
      </p:sp>
      <p:sp>
        <p:nvSpPr>
          <p:cNvPr id="4" name="Slide Number Placeholder 3"/>
          <p:cNvSpPr>
            <a:spLocks noGrp="1"/>
          </p:cNvSpPr>
          <p:nvPr>
            <p:ph type="sldNum" sz="quarter" idx="10"/>
          </p:nvPr>
        </p:nvSpPr>
        <p:spPr/>
        <p:txBody>
          <a:bodyPr/>
          <a:lstStyle/>
          <a:p>
            <a:fld id="{8A92E9ED-D75D-DF40-B20F-46FB25F50A85}" type="slidenum">
              <a:rPr lang="en-US" smtClean="0"/>
              <a:t>9</a:t>
            </a:fld>
            <a:endParaRPr lang="en-US"/>
          </a:p>
        </p:txBody>
      </p:sp>
    </p:spTree>
    <p:extLst>
      <p:ext uri="{BB962C8B-B14F-4D97-AF65-F5344CB8AC3E}">
        <p14:creationId xmlns:p14="http://schemas.microsoft.com/office/powerpoint/2010/main" val="1067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p:nvPr>
        </p:nvSpPr>
        <p:spPr>
          <a:xfrm>
            <a:off x="365760" y="1143000"/>
            <a:ext cx="4465420" cy="1682970"/>
          </a:xfrm>
          <a:prstGeom prst="rect">
            <a:avLst/>
          </a:prstGeom>
        </p:spPr>
        <p:txBody>
          <a:bodyPr lIns="0" tIns="0" rIns="0" bIns="0" anchor="t" anchorCtr="0">
            <a:normAutofit/>
          </a:bodyPr>
          <a:lstStyle>
            <a:lvl1pPr algn="l">
              <a:defRPr sz="4400" b="1" i="0">
                <a:solidFill>
                  <a:srgbClr val="1D4D78"/>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241D46D9-FA02-184B-9A52-0C4ABB7EFD14}"/>
              </a:ext>
            </a:extLst>
          </p:cNvPr>
          <p:cNvSpPr>
            <a:spLocks noGrp="1"/>
          </p:cNvSpPr>
          <p:nvPr>
            <p:ph type="subTitle" idx="1"/>
          </p:nvPr>
        </p:nvSpPr>
        <p:spPr>
          <a:xfrm>
            <a:off x="365760" y="3657600"/>
            <a:ext cx="5199656" cy="675005"/>
          </a:xfrm>
          <a:prstGeom prst="rect">
            <a:avLst/>
          </a:prstGeom>
        </p:spPr>
        <p:txBody>
          <a:bodyPr/>
          <a:lstStyle>
            <a:lvl1pPr marL="0" indent="0" algn="l">
              <a:lnSpc>
                <a:spcPts val="2800"/>
              </a:lnSpc>
              <a:buNone/>
              <a:defRPr sz="22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4481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228600"/>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4" name="Text Placeholder 3"/>
          <p:cNvSpPr>
            <a:spLocks noGrp="1"/>
          </p:cNvSpPr>
          <p:nvPr>
            <p:ph type="body" sz="quarter" idx="18"/>
          </p:nvPr>
        </p:nvSpPr>
        <p:spPr>
          <a:xfrm>
            <a:off x="228600" y="667512"/>
            <a:ext cx="950976" cy="402336"/>
          </a:xfrm>
          <a:prstGeom prst="rect">
            <a:avLst/>
          </a:prstGeom>
        </p:spPr>
        <p:txBody>
          <a:bodyPr/>
          <a:lstStyle>
            <a:lvl1pPr marL="0" indent="0">
              <a:buNone/>
              <a:defRPr sz="2000" b="1">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a:t>
            </a:r>
          </a:p>
        </p:txBody>
      </p:sp>
      <p:sp>
        <p:nvSpPr>
          <p:cNvPr id="9" name="Text Placeholder 8"/>
          <p:cNvSpPr>
            <a:spLocks noGrp="1"/>
          </p:cNvSpPr>
          <p:nvPr>
            <p:ph type="body" sz="quarter" idx="19"/>
          </p:nvPr>
        </p:nvSpPr>
        <p:spPr>
          <a:xfrm>
            <a:off x="228600" y="1193800"/>
            <a:ext cx="8789988" cy="379095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142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137160"/>
            <a:ext cx="7470648"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4" name="Text Placeholder 3"/>
          <p:cNvSpPr>
            <a:spLocks noGrp="1"/>
          </p:cNvSpPr>
          <p:nvPr>
            <p:ph type="body" sz="quarter" idx="10"/>
          </p:nvPr>
        </p:nvSpPr>
        <p:spPr>
          <a:xfrm>
            <a:off x="502920" y="100584"/>
            <a:ext cx="548640" cy="548640"/>
          </a:xfrm>
          <a:prstGeom prst="rect">
            <a:avLst/>
          </a:prstGeom>
          <a:solidFill>
            <a:srgbClr val="1D4D78"/>
          </a:solidFill>
          <a:ln w="50800">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latin typeface="Helvetica" panose="020B0604020202020204" pitchFamily="34" charset="0"/>
                <a:cs typeface="Helvetica" panose="020B0604020202020204" pitchFamily="34" charset="0"/>
              </a:defRPr>
            </a:lvl2pPr>
            <a:lvl3pPr marL="914400" indent="0">
              <a:buNone/>
              <a:defRPr sz="3200" b="1">
                <a:solidFill>
                  <a:schemeClr val="bg1"/>
                </a:solidFill>
                <a:latin typeface="Helvetica" panose="020B0604020202020204" pitchFamily="34" charset="0"/>
                <a:cs typeface="Helvetica" panose="020B0604020202020204" pitchFamily="34" charset="0"/>
              </a:defRPr>
            </a:lvl3pPr>
            <a:lvl4pPr marL="1371600" indent="0">
              <a:buNone/>
              <a:defRPr sz="3200" b="1">
                <a:solidFill>
                  <a:schemeClr val="bg1"/>
                </a:solidFill>
                <a:latin typeface="Helvetica" panose="020B0604020202020204" pitchFamily="34" charset="0"/>
                <a:cs typeface="Helvetica" panose="020B0604020202020204" pitchFamily="34" charset="0"/>
              </a:defRPr>
            </a:lvl4pPr>
            <a:lvl5pPr marL="1828800" indent="0">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5" name="Rounded Rectangle 4" descr="[decorative]">
            <a:extLst>
              <a:ext uri="{FF2B5EF4-FFF2-40B4-BE49-F238E27FC236}">
                <a16:creationId xmlns:a16="http://schemas.microsoft.com/office/drawing/2014/main" id="{646DA17D-1A07-A44C-921D-5D59B8BBB872}"/>
              </a:ext>
            </a:extLst>
          </p:cNvPr>
          <p:cNvSpPr/>
          <p:nvPr userDrawn="1"/>
        </p:nvSpPr>
        <p:spPr>
          <a:xfrm>
            <a:off x="323385" y="817174"/>
            <a:ext cx="8586439" cy="3466069"/>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1"/>
          </p:nvPr>
        </p:nvSpPr>
        <p:spPr>
          <a:xfrm>
            <a:off x="475488" y="960119"/>
            <a:ext cx="8284464" cy="3262745"/>
          </a:xfrm>
          <a:prstGeom prst="rect">
            <a:avLst/>
          </a:prstGeom>
          <a:solidFill>
            <a:srgbClr val="FCB615"/>
          </a:solidFill>
        </p:spPr>
        <p:txBody>
          <a:bodyPr tIns="54864" bIns="27432"/>
          <a:lstStyle>
            <a:lvl1pPr marL="0" indent="0" algn="ctr">
              <a:buNone/>
              <a:defRPr sz="1600" b="1">
                <a:latin typeface="Helvetica" panose="020B0604020202020204" pitchFamily="34" charset="0"/>
                <a:cs typeface="Helvetica" panose="020B0604020202020204" pitchFamily="34" charset="0"/>
              </a:defRPr>
            </a:lvl1pPr>
            <a:lvl2pPr marL="457200" indent="0" algn="ctr">
              <a:buNone/>
              <a:defRPr sz="1600" b="1">
                <a:latin typeface="Helvetica" panose="020B0604020202020204" pitchFamily="34" charset="0"/>
                <a:cs typeface="Helvetica" panose="020B0604020202020204" pitchFamily="34" charset="0"/>
              </a:defRPr>
            </a:lvl2pPr>
            <a:lvl3pPr marL="914400" indent="0" algn="ctr">
              <a:buNone/>
              <a:defRPr sz="1600" b="1">
                <a:latin typeface="Helvetica" panose="020B0604020202020204" pitchFamily="34" charset="0"/>
                <a:cs typeface="Helvetica" panose="020B0604020202020204" pitchFamily="34" charset="0"/>
              </a:defRPr>
            </a:lvl3pPr>
            <a:lvl4pPr marL="1371600" indent="0" algn="ctr">
              <a:buNone/>
              <a:defRPr sz="1600" b="1">
                <a:latin typeface="Helvetica" panose="020B0604020202020204" pitchFamily="34" charset="0"/>
                <a:cs typeface="Helvetica" panose="020B0604020202020204" pitchFamily="34" charset="0"/>
              </a:defRPr>
            </a:lvl4pPr>
            <a:lvl5pPr marL="1828800" indent="0" algn="ctr">
              <a:buNone/>
              <a:defRPr sz="1600" b="1">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able Placeholder 8"/>
          <p:cNvSpPr>
            <a:spLocks noGrp="1"/>
          </p:cNvSpPr>
          <p:nvPr>
            <p:ph type="tbl" sz="quarter" idx="12"/>
          </p:nvPr>
        </p:nvSpPr>
        <p:spPr>
          <a:xfrm>
            <a:off x="502920" y="1289049"/>
            <a:ext cx="8229600" cy="2862072"/>
          </a:xfrm>
          <a:prstGeom prst="rect">
            <a:avLst/>
          </a:prstGeom>
        </p:spPr>
        <p:txBody>
          <a:bodyPr lIns="0" tIns="18288" rIns="0" bIns="18288" anchor="ctr" anchorCtr="0"/>
          <a:lstStyle>
            <a:lvl1pPr marL="0" indent="0">
              <a:buNone/>
              <a:defRPr/>
            </a:lvl1pPr>
          </a:lstStyle>
          <a:p>
            <a:endParaRPr lang="en-US" dirty="0"/>
          </a:p>
        </p:txBody>
      </p:sp>
      <p:sp>
        <p:nvSpPr>
          <p:cNvPr id="11" name="Text Placeholder 10"/>
          <p:cNvSpPr>
            <a:spLocks noGrp="1"/>
          </p:cNvSpPr>
          <p:nvPr>
            <p:ph type="body" sz="quarter" idx="13"/>
          </p:nvPr>
        </p:nvSpPr>
        <p:spPr>
          <a:xfrm>
            <a:off x="411480" y="4398264"/>
            <a:ext cx="8321040" cy="649224"/>
          </a:xfrm>
          <a:prstGeom prst="rect">
            <a:avLst/>
          </a:prstGeom>
        </p:spPr>
        <p:txBody>
          <a:bodyPr/>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18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18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18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18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46028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137160"/>
            <a:ext cx="7470648"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4" name="Text Placeholder 3"/>
          <p:cNvSpPr>
            <a:spLocks noGrp="1"/>
          </p:cNvSpPr>
          <p:nvPr>
            <p:ph type="body" sz="quarter" idx="10"/>
          </p:nvPr>
        </p:nvSpPr>
        <p:spPr>
          <a:xfrm>
            <a:off x="502920" y="100584"/>
            <a:ext cx="548640" cy="548640"/>
          </a:xfrm>
          <a:prstGeom prst="rect">
            <a:avLst/>
          </a:prstGeom>
          <a:solidFill>
            <a:srgbClr val="1D4D78"/>
          </a:solidFill>
          <a:ln w="50800">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latin typeface="Helvetica" panose="020B0604020202020204" pitchFamily="34" charset="0"/>
                <a:cs typeface="Helvetica" panose="020B0604020202020204" pitchFamily="34" charset="0"/>
              </a:defRPr>
            </a:lvl2pPr>
            <a:lvl3pPr marL="914400" indent="0">
              <a:buNone/>
              <a:defRPr sz="3200" b="1">
                <a:solidFill>
                  <a:schemeClr val="bg1"/>
                </a:solidFill>
                <a:latin typeface="Helvetica" panose="020B0604020202020204" pitchFamily="34" charset="0"/>
                <a:cs typeface="Helvetica" panose="020B0604020202020204" pitchFamily="34" charset="0"/>
              </a:defRPr>
            </a:lvl3pPr>
            <a:lvl4pPr marL="1371600" indent="0">
              <a:buNone/>
              <a:defRPr sz="3200" b="1">
                <a:solidFill>
                  <a:schemeClr val="bg1"/>
                </a:solidFill>
                <a:latin typeface="Helvetica" panose="020B0604020202020204" pitchFamily="34" charset="0"/>
                <a:cs typeface="Helvetica" panose="020B0604020202020204" pitchFamily="34" charset="0"/>
              </a:defRPr>
            </a:lvl4pPr>
            <a:lvl5pPr marL="1828800" indent="0">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5" name="Rounded Rectangle 4" descr="[decorative]">
            <a:extLst>
              <a:ext uri="{FF2B5EF4-FFF2-40B4-BE49-F238E27FC236}">
                <a16:creationId xmlns:a16="http://schemas.microsoft.com/office/drawing/2014/main" id="{646DA17D-1A07-A44C-921D-5D59B8BBB872}"/>
              </a:ext>
            </a:extLst>
          </p:cNvPr>
          <p:cNvSpPr/>
          <p:nvPr userDrawn="1"/>
        </p:nvSpPr>
        <p:spPr>
          <a:xfrm>
            <a:off x="323385" y="817174"/>
            <a:ext cx="8586439" cy="3466069"/>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1"/>
          </p:nvPr>
        </p:nvSpPr>
        <p:spPr>
          <a:xfrm>
            <a:off x="475488" y="960119"/>
            <a:ext cx="8284464" cy="3262745"/>
          </a:xfrm>
          <a:prstGeom prst="rect">
            <a:avLst/>
          </a:prstGeom>
          <a:solidFill>
            <a:srgbClr val="FCB615"/>
          </a:solidFill>
        </p:spPr>
        <p:txBody>
          <a:bodyPr tIns="54864" bIns="27432"/>
          <a:lstStyle>
            <a:lvl1pPr marL="0" indent="0" algn="ctr">
              <a:buNone/>
              <a:defRPr sz="1600" b="1">
                <a:latin typeface="Helvetica" panose="020B0604020202020204" pitchFamily="34" charset="0"/>
                <a:cs typeface="Helvetica" panose="020B0604020202020204" pitchFamily="34" charset="0"/>
              </a:defRPr>
            </a:lvl1pPr>
            <a:lvl2pPr marL="457200" indent="0" algn="ctr">
              <a:buNone/>
              <a:defRPr sz="1600" b="1">
                <a:latin typeface="Helvetica" panose="020B0604020202020204" pitchFamily="34" charset="0"/>
                <a:cs typeface="Helvetica" panose="020B0604020202020204" pitchFamily="34" charset="0"/>
              </a:defRPr>
            </a:lvl2pPr>
            <a:lvl3pPr marL="914400" indent="0" algn="ctr">
              <a:buNone/>
              <a:defRPr sz="1600" b="1">
                <a:latin typeface="Helvetica" panose="020B0604020202020204" pitchFamily="34" charset="0"/>
                <a:cs typeface="Helvetica" panose="020B0604020202020204" pitchFamily="34" charset="0"/>
              </a:defRPr>
            </a:lvl3pPr>
            <a:lvl4pPr marL="1371600" indent="0" algn="ctr">
              <a:buNone/>
              <a:defRPr sz="1600" b="1">
                <a:latin typeface="Helvetica" panose="020B0604020202020204" pitchFamily="34" charset="0"/>
                <a:cs typeface="Helvetica" panose="020B0604020202020204" pitchFamily="34" charset="0"/>
              </a:defRPr>
            </a:lvl4pPr>
            <a:lvl5pPr marL="1828800" indent="0" algn="ctr">
              <a:buNone/>
              <a:defRPr sz="1600" b="1">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able Placeholder 8"/>
          <p:cNvSpPr>
            <a:spLocks noGrp="1"/>
          </p:cNvSpPr>
          <p:nvPr>
            <p:ph type="tbl" sz="quarter" idx="12"/>
          </p:nvPr>
        </p:nvSpPr>
        <p:spPr>
          <a:xfrm>
            <a:off x="502920" y="1289049"/>
            <a:ext cx="8229600" cy="2862072"/>
          </a:xfrm>
          <a:prstGeom prst="rect">
            <a:avLst/>
          </a:prstGeom>
        </p:spPr>
        <p:txBody>
          <a:bodyPr lIns="0" tIns="18288" rIns="0" bIns="18288" anchor="ctr" anchorCtr="0"/>
          <a:lstStyle>
            <a:lvl1pPr marL="0" indent="0">
              <a:buNone/>
              <a:defRPr/>
            </a:lvl1pPr>
          </a:lstStyle>
          <a:p>
            <a:endParaRPr lang="en-US" dirty="0"/>
          </a:p>
        </p:txBody>
      </p:sp>
      <p:sp>
        <p:nvSpPr>
          <p:cNvPr id="11" name="Text Placeholder 10"/>
          <p:cNvSpPr>
            <a:spLocks noGrp="1"/>
          </p:cNvSpPr>
          <p:nvPr>
            <p:ph type="body" sz="quarter" idx="13"/>
          </p:nvPr>
        </p:nvSpPr>
        <p:spPr>
          <a:xfrm>
            <a:off x="411480" y="4398264"/>
            <a:ext cx="8321040" cy="649224"/>
          </a:xfrm>
          <a:prstGeom prst="rect">
            <a:avLst/>
          </a:prstGeom>
        </p:spPr>
        <p:txBody>
          <a:bodyPr/>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18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18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18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18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10749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6931152" y="3355848"/>
            <a:ext cx="1746504" cy="1298448"/>
          </a:xfrm>
          <a:prstGeom prst="rect">
            <a:avLst/>
          </a:prstGeom>
        </p:spPr>
        <p:txBody>
          <a:bodyPr/>
          <a:lstStyle>
            <a:lvl1pPr marL="0" indent="0">
              <a:buNone/>
              <a:defRPr sz="1300">
                <a:latin typeface="Helvetica" panose="020B0604020202020204" pitchFamily="34" charset="0"/>
                <a:cs typeface="Helvetica" panose="020B0604020202020204" pitchFamily="34" charset="0"/>
              </a:defRPr>
            </a:lvl1pPr>
            <a:lvl2pPr marL="457200" indent="0">
              <a:buNone/>
              <a:defRPr sz="1300">
                <a:latin typeface="Helvetica" panose="020B0604020202020204" pitchFamily="34" charset="0"/>
                <a:cs typeface="Helvetica" panose="020B0604020202020204" pitchFamily="34" charset="0"/>
              </a:defRPr>
            </a:lvl2pPr>
            <a:lvl3pPr marL="914400" indent="0">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69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42616"/>
            <a:ext cx="5212080" cy="2228642"/>
          </a:xfrm>
          <a:prstGeom prst="rect">
            <a:avLst/>
          </a:prstGeom>
          <a:solidFill>
            <a:srgbClr val="FCB615"/>
          </a:solidFill>
        </p:spPr>
        <p:txBody>
          <a:bodyPr tIns="54864" bIns="27432"/>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80360"/>
            <a:ext cx="5148072" cy="1929384"/>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276908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60904"/>
            <a:ext cx="5166360" cy="2143852"/>
          </a:xfrm>
          <a:prstGeom prst="rect">
            <a:avLst/>
          </a:prstGeom>
          <a:solidFill>
            <a:srgbClr val="FCB615"/>
          </a:solidFill>
        </p:spPr>
        <p:txBody>
          <a:bodyPr tIns="45720" bIns="18288"/>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52928"/>
            <a:ext cx="5102352" cy="1892808"/>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4444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42616"/>
            <a:ext cx="5212080" cy="2228642"/>
          </a:xfrm>
          <a:prstGeom prst="rect">
            <a:avLst/>
          </a:prstGeom>
          <a:solidFill>
            <a:srgbClr val="FCB615"/>
          </a:solidFill>
        </p:spPr>
        <p:txBody>
          <a:bodyPr tIns="54864" bIns="27432"/>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80360"/>
            <a:ext cx="5148072" cy="1929384"/>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3408552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60904"/>
            <a:ext cx="5166360" cy="2143852"/>
          </a:xfrm>
          <a:prstGeom prst="rect">
            <a:avLst/>
          </a:prstGeom>
          <a:solidFill>
            <a:srgbClr val="FCB615"/>
          </a:solidFill>
        </p:spPr>
        <p:txBody>
          <a:bodyPr tIns="45720" bIns="18288"/>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52928"/>
            <a:ext cx="5102352" cy="1892808"/>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3264173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42616"/>
            <a:ext cx="5212080" cy="2228642"/>
          </a:xfrm>
          <a:prstGeom prst="rect">
            <a:avLst/>
          </a:prstGeom>
          <a:solidFill>
            <a:srgbClr val="FCB615"/>
          </a:solidFill>
        </p:spPr>
        <p:txBody>
          <a:bodyPr tIns="54864" bIns="27432"/>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80360"/>
            <a:ext cx="5148072" cy="1929384"/>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3884825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Rounded Rectangle 8" descr="[decorative]">
            <a:extLst>
              <a:ext uri="{FF2B5EF4-FFF2-40B4-BE49-F238E27FC236}">
                <a16:creationId xmlns:a16="http://schemas.microsoft.com/office/drawing/2014/main" id="{26913824-65AB-AE4E-9C03-C028DF1E2DE4}"/>
              </a:ext>
            </a:extLst>
          </p:cNvPr>
          <p:cNvSpPr/>
          <p:nvPr userDrawn="1"/>
        </p:nvSpPr>
        <p:spPr>
          <a:xfrm>
            <a:off x="3542328" y="2533250"/>
            <a:ext cx="5409167" cy="2414136"/>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p:nvPr>
        </p:nvSpPr>
        <p:spPr>
          <a:xfrm>
            <a:off x="3639312" y="2642616"/>
            <a:ext cx="5212080" cy="2228642"/>
          </a:xfrm>
          <a:prstGeom prst="rect">
            <a:avLst/>
          </a:prstGeom>
          <a:solidFill>
            <a:srgbClr val="FCB615"/>
          </a:solidFill>
        </p:spPr>
        <p:txBody>
          <a:bodyPr tIns="54864" bIns="27432"/>
          <a:lstStyle>
            <a:lvl1pPr marL="0" indent="0" algn="ctr">
              <a:buNone/>
              <a:defRPr sz="1050" b="1">
                <a:solidFill>
                  <a:schemeClr val="tx1"/>
                </a:solidFill>
                <a:latin typeface="Helvetica" panose="020B0604020202020204" pitchFamily="34" charset="0"/>
                <a:cs typeface="Helvetica" panose="020B0604020202020204" pitchFamily="34" charset="0"/>
              </a:defRPr>
            </a:lvl1pPr>
            <a:lvl2pPr marL="457200" indent="0" algn="ctr">
              <a:buNone/>
              <a:defRPr sz="1050" b="1">
                <a:solidFill>
                  <a:schemeClr val="tx1"/>
                </a:solidFill>
                <a:latin typeface="Helvetica" panose="020B0604020202020204" pitchFamily="34" charset="0"/>
                <a:cs typeface="Helvetica" panose="020B0604020202020204" pitchFamily="34" charset="0"/>
              </a:defRPr>
            </a:lvl2pPr>
            <a:lvl3pPr marL="914400" indent="0" algn="ctr">
              <a:buNone/>
              <a:defRPr sz="1050" b="1">
                <a:solidFill>
                  <a:schemeClr val="tx1"/>
                </a:solidFill>
                <a:latin typeface="Helvetica" panose="020B0604020202020204" pitchFamily="34" charset="0"/>
                <a:cs typeface="Helvetica" panose="020B0604020202020204" pitchFamily="34" charset="0"/>
              </a:defRPr>
            </a:lvl3pPr>
            <a:lvl4pPr marL="1371600" indent="0" algn="ctr">
              <a:buNone/>
              <a:defRPr sz="1050" b="1">
                <a:solidFill>
                  <a:schemeClr val="tx1"/>
                </a:solidFill>
                <a:latin typeface="Helvetica" panose="020B0604020202020204" pitchFamily="34" charset="0"/>
                <a:cs typeface="Helvetica" panose="020B0604020202020204" pitchFamily="34" charset="0"/>
              </a:defRPr>
            </a:lvl4pPr>
            <a:lvl5pPr marL="1828800" indent="0" algn="ctr">
              <a:buNone/>
              <a:defRPr sz="1050" b="1">
                <a:solidFill>
                  <a:schemeClr val="tx1"/>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6" name="Table Placeholder 5"/>
          <p:cNvSpPr>
            <a:spLocks noGrp="1"/>
          </p:cNvSpPr>
          <p:nvPr>
            <p:ph type="tbl" sz="quarter" idx="12"/>
          </p:nvPr>
        </p:nvSpPr>
        <p:spPr>
          <a:xfrm>
            <a:off x="3675888" y="2880360"/>
            <a:ext cx="5148072" cy="1929384"/>
          </a:xfrm>
          <a:prstGeom prst="rect">
            <a:avLst/>
          </a:prstGeom>
        </p:spPr>
        <p:txBody>
          <a:bodyPr lIns="0" tIns="18288" rIns="0" bIns="18288" anchor="ctr" anchorCtr="0"/>
          <a:lstStyle>
            <a:lvl1pPr marL="0" indent="0">
              <a:buNone/>
              <a:defRPr sz="900">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28028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0" y="0"/>
            <a:ext cx="7886700" cy="819149"/>
          </a:xfrm>
          <a:prstGeom prst="rect">
            <a:avLst/>
          </a:prstGeom>
        </p:spPr>
        <p:txBody>
          <a:bodyPr lIns="365760" tIns="228600" rIns="0" bIns="0"/>
          <a:lstStyle>
            <a:lvl1pPr>
              <a:defRPr sz="3000">
                <a:solidFill>
                  <a:srgbClr val="1D4D78"/>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34A537C3-9DA2-6847-9ED8-21289DEED462}"/>
              </a:ext>
            </a:extLst>
          </p:cNvPr>
          <p:cNvSpPr>
            <a:spLocks noGrp="1"/>
          </p:cNvSpPr>
          <p:nvPr>
            <p:ph type="body" idx="10"/>
          </p:nvPr>
        </p:nvSpPr>
        <p:spPr>
          <a:xfrm>
            <a:off x="4104674" y="1063759"/>
            <a:ext cx="4611037" cy="830997"/>
          </a:xfrm>
          <a:prstGeom prst="rect">
            <a:avLst/>
          </a:prstGeom>
        </p:spPr>
        <p:txBody>
          <a:bodyPr/>
          <a:lstStyle>
            <a:lvl1pPr marL="0" indent="0">
              <a:buNone/>
              <a:defRPr>
                <a:solidFill>
                  <a:schemeClr val="tx1">
                    <a:lumMod val="65000"/>
                    <a:lumOff val="35000"/>
                  </a:schemeClr>
                </a:solidFill>
                <a:latin typeface="Helvetica" panose="020B0604020202020204" pitchFamily="34" charset="0"/>
                <a:cs typeface="Helvetica" panose="020B0604020202020204" pitchFamily="34" charset="0"/>
              </a:defRPr>
            </a:lvl1pPr>
          </a:lstStyle>
          <a:p>
            <a:endParaRPr lang="en-US" sz="1800" dirty="0"/>
          </a:p>
        </p:txBody>
      </p:sp>
      <p:sp>
        <p:nvSpPr>
          <p:cNvPr id="19" name="Text Placeholder 2">
            <a:extLst>
              <a:ext uri="{FF2B5EF4-FFF2-40B4-BE49-F238E27FC236}">
                <a16:creationId xmlns:a16="http://schemas.microsoft.com/office/drawing/2014/main" id="{34A537C3-9DA2-6847-9ED8-21289DEED462}"/>
              </a:ext>
            </a:extLst>
          </p:cNvPr>
          <p:cNvSpPr>
            <a:spLocks noGrp="1"/>
          </p:cNvSpPr>
          <p:nvPr>
            <p:ph type="body" idx="11"/>
          </p:nvPr>
        </p:nvSpPr>
        <p:spPr>
          <a:xfrm>
            <a:off x="4104674" y="2112264"/>
            <a:ext cx="4608576" cy="603504"/>
          </a:xfrm>
          <a:prstGeom prst="rect">
            <a:avLst/>
          </a:prstGeom>
        </p:spPr>
        <p:txBody>
          <a:bodyPr/>
          <a:lstStyle>
            <a:lvl1pPr marL="0" indent="0">
              <a:buNone/>
              <a:defRPr>
                <a:solidFill>
                  <a:schemeClr val="tx1">
                    <a:lumMod val="65000"/>
                    <a:lumOff val="35000"/>
                  </a:schemeClr>
                </a:solidFill>
                <a:latin typeface="Helvetica" panose="020B0604020202020204" pitchFamily="34" charset="0"/>
                <a:cs typeface="Helvetica" panose="020B0604020202020204" pitchFamily="34" charset="0"/>
              </a:defRPr>
            </a:lvl1pPr>
          </a:lstStyle>
          <a:p>
            <a:endParaRPr lang="en-US" sz="1800" dirty="0"/>
          </a:p>
        </p:txBody>
      </p:sp>
      <p:sp>
        <p:nvSpPr>
          <p:cNvPr id="20" name="Text Placeholder 2">
            <a:extLst>
              <a:ext uri="{FF2B5EF4-FFF2-40B4-BE49-F238E27FC236}">
                <a16:creationId xmlns:a16="http://schemas.microsoft.com/office/drawing/2014/main" id="{34A537C3-9DA2-6847-9ED8-21289DEED462}"/>
              </a:ext>
            </a:extLst>
          </p:cNvPr>
          <p:cNvSpPr>
            <a:spLocks noGrp="1"/>
          </p:cNvSpPr>
          <p:nvPr>
            <p:ph type="body" idx="12"/>
          </p:nvPr>
        </p:nvSpPr>
        <p:spPr>
          <a:xfrm>
            <a:off x="4104674" y="2926080"/>
            <a:ext cx="4892040" cy="832104"/>
          </a:xfrm>
          <a:prstGeom prst="rect">
            <a:avLst/>
          </a:prstGeom>
        </p:spPr>
        <p:txBody>
          <a:bodyPr/>
          <a:lstStyle>
            <a:lvl1pPr marL="0" indent="0">
              <a:buNone/>
              <a:defRPr>
                <a:solidFill>
                  <a:schemeClr val="tx1">
                    <a:lumMod val="65000"/>
                    <a:lumOff val="35000"/>
                  </a:schemeClr>
                </a:solidFill>
                <a:latin typeface="Helvetica" panose="020B0604020202020204" pitchFamily="34" charset="0"/>
                <a:cs typeface="Helvetica" panose="020B0604020202020204" pitchFamily="34" charset="0"/>
              </a:defRPr>
            </a:lvl1pPr>
          </a:lstStyle>
          <a:p>
            <a:endParaRPr lang="en-US" sz="1800" dirty="0"/>
          </a:p>
        </p:txBody>
      </p:sp>
      <p:sp>
        <p:nvSpPr>
          <p:cNvPr id="22" name="Text Placeholder 21"/>
          <p:cNvSpPr>
            <a:spLocks noGrp="1"/>
          </p:cNvSpPr>
          <p:nvPr>
            <p:ph type="body" sz="quarter" idx="13"/>
          </p:nvPr>
        </p:nvSpPr>
        <p:spPr>
          <a:xfrm>
            <a:off x="832104" y="4498848"/>
            <a:ext cx="3584448" cy="466344"/>
          </a:xfrm>
          <a:prstGeom prst="rect">
            <a:avLst/>
          </a:prstGeom>
        </p:spPr>
        <p:txBody>
          <a:bodyPr rIns="91440"/>
          <a:lstStyle>
            <a:lvl1pPr marL="0" indent="0" algn="l">
              <a:buNone/>
              <a:defRPr sz="2400" b="1" u="sng">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24" name="Text Placeholder 23"/>
          <p:cNvSpPr>
            <a:spLocks noGrp="1"/>
          </p:cNvSpPr>
          <p:nvPr>
            <p:ph type="body" sz="quarter" idx="14"/>
          </p:nvPr>
        </p:nvSpPr>
        <p:spPr>
          <a:xfrm>
            <a:off x="5349240" y="4517136"/>
            <a:ext cx="3246120" cy="466725"/>
          </a:xfrm>
          <a:prstGeom prst="rect">
            <a:avLst/>
          </a:prstGeom>
        </p:spPr>
        <p:txBody>
          <a:bodyPr rIns="0"/>
          <a:lstStyle>
            <a:lvl1pPr marL="0" indent="0">
              <a:buNone/>
              <a:defRPr sz="2400" b="1" u="sng">
                <a:solidFill>
                  <a:schemeClr val="bg1"/>
                </a:solidFill>
                <a:latin typeface="Helvetica" panose="020B0604020202020204" pitchFamily="34" charset="0"/>
                <a:cs typeface="Helvetica" panose="020B0604020202020204" pitchFamily="34" charset="0"/>
              </a:defRPr>
            </a:lvl1pPr>
          </a:lstStyle>
          <a:p>
            <a:pPr lvl="0"/>
            <a:r>
              <a:rPr lang="en-US" dirty="0"/>
              <a:t>Edit Master text </a:t>
            </a:r>
          </a:p>
        </p:txBody>
      </p:sp>
    </p:spTree>
    <p:extLst>
      <p:ext uri="{BB962C8B-B14F-4D97-AF65-F5344CB8AC3E}">
        <p14:creationId xmlns:p14="http://schemas.microsoft.com/office/powerpoint/2010/main" val="2998603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228600"/>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13" name="Text Placeholder 9"/>
          <p:cNvSpPr>
            <a:spLocks noGrp="1"/>
          </p:cNvSpPr>
          <p:nvPr>
            <p:ph type="body" sz="quarter" idx="17"/>
          </p:nvPr>
        </p:nvSpPr>
        <p:spPr>
          <a:xfrm>
            <a:off x="228600" y="1069848"/>
            <a:ext cx="8789276" cy="3803904"/>
          </a:xfrm>
          <a:prstGeom prst="rect">
            <a:avLst/>
          </a:prstGeom>
        </p:spPr>
        <p:txBody>
          <a:bodyPr/>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4" name="Text Placeholder 3"/>
          <p:cNvSpPr>
            <a:spLocks noGrp="1"/>
          </p:cNvSpPr>
          <p:nvPr>
            <p:ph type="body" sz="quarter" idx="18"/>
          </p:nvPr>
        </p:nvSpPr>
        <p:spPr>
          <a:xfrm>
            <a:off x="228600" y="667512"/>
            <a:ext cx="950976" cy="402336"/>
          </a:xfrm>
          <a:prstGeom prst="rect">
            <a:avLst/>
          </a:prstGeom>
        </p:spPr>
        <p:txBody>
          <a:bodyPr/>
          <a:lstStyle>
            <a:lvl1pPr marL="0" indent="0">
              <a:buNone/>
              <a:defRPr sz="2000" b="1">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a:t>
            </a:r>
          </a:p>
        </p:txBody>
      </p:sp>
    </p:spTree>
    <p:extLst>
      <p:ext uri="{BB962C8B-B14F-4D97-AF65-F5344CB8AC3E}">
        <p14:creationId xmlns:p14="http://schemas.microsoft.com/office/powerpoint/2010/main" val="67525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7452360"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4069080" y="1664208"/>
            <a:ext cx="4645152" cy="310896"/>
          </a:xfrm>
          <a:prstGeom prst="rect">
            <a:avLst/>
          </a:prstGeom>
        </p:spPr>
        <p:txBody>
          <a:bodyPr/>
          <a:lstStyle>
            <a:lvl1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ext Placeholder 8"/>
          <p:cNvSpPr>
            <a:spLocks noGrp="1"/>
          </p:cNvSpPr>
          <p:nvPr>
            <p:ph type="body" sz="quarter" idx="12"/>
          </p:nvPr>
        </p:nvSpPr>
        <p:spPr>
          <a:xfrm>
            <a:off x="2779776" y="1399032"/>
            <a:ext cx="374904" cy="832104"/>
          </a:xfrm>
          <a:prstGeom prst="rect">
            <a:avLst/>
          </a:prstGeom>
        </p:spPr>
        <p:txBody>
          <a:bodyPr/>
          <a:lstStyle>
            <a:lvl1pPr marL="0" indent="0">
              <a:buNone/>
              <a:defRPr sz="4800" b="1">
                <a:latin typeface="Helvetica" panose="020B0604020202020204" pitchFamily="34" charset="0"/>
                <a:cs typeface="Helvetica" panose="020B0604020202020204" pitchFamily="34" charset="0"/>
              </a:defRPr>
            </a:lvl1pPr>
            <a:lvl2pPr marL="457200" indent="0">
              <a:buNone/>
              <a:defRPr sz="4800" b="1">
                <a:latin typeface="Helvetica" panose="020B0604020202020204" pitchFamily="34" charset="0"/>
                <a:cs typeface="Helvetica" panose="020B0604020202020204" pitchFamily="34" charset="0"/>
              </a:defRPr>
            </a:lvl2pPr>
            <a:lvl3pPr marL="914400" indent="0">
              <a:buNone/>
              <a:defRPr sz="4800" b="1">
                <a:latin typeface="Helvetica" panose="020B0604020202020204" pitchFamily="34" charset="0"/>
                <a:cs typeface="Helvetica" panose="020B0604020202020204" pitchFamily="34" charset="0"/>
              </a:defRPr>
            </a:lvl3pPr>
            <a:lvl4pPr marL="1371600" indent="0">
              <a:buNone/>
              <a:defRPr sz="4800" b="1">
                <a:latin typeface="Helvetica" panose="020B0604020202020204" pitchFamily="34" charset="0"/>
                <a:cs typeface="Helvetica" panose="020B0604020202020204" pitchFamily="34" charset="0"/>
              </a:defRPr>
            </a:lvl4pPr>
            <a:lvl5pPr marL="1828800" indent="0">
              <a:buNone/>
              <a:defRPr sz="4800" b="1">
                <a:latin typeface="Helvetica" panose="020B0604020202020204" pitchFamily="34" charset="0"/>
                <a:cs typeface="Helvetica" panose="020B0604020202020204" pitchFamily="34" charset="0"/>
              </a:defRPr>
            </a:lvl5pPr>
          </a:lstStyle>
          <a:p>
            <a:pPr lvl="0"/>
            <a:r>
              <a:rPr lang="en-US" dirty="0"/>
              <a:t>E</a:t>
            </a:r>
          </a:p>
        </p:txBody>
      </p:sp>
      <p:sp>
        <p:nvSpPr>
          <p:cNvPr id="11" name="Text Placeholder 10"/>
          <p:cNvSpPr>
            <a:spLocks noGrp="1"/>
          </p:cNvSpPr>
          <p:nvPr>
            <p:ph type="body" sz="quarter" idx="13"/>
          </p:nvPr>
        </p:nvSpPr>
        <p:spPr>
          <a:xfrm>
            <a:off x="1746504" y="2660904"/>
            <a:ext cx="1170432" cy="768096"/>
          </a:xfrm>
          <a:prstGeom prst="rect">
            <a:avLst/>
          </a:prstGeom>
        </p:spPr>
        <p:txBody>
          <a:bodyPr/>
          <a:lstStyle>
            <a:lvl1pPr marL="0" indent="0" algn="ctr">
              <a:buNone/>
              <a:defRPr sz="1200">
                <a:latin typeface="Helvetica" panose="020B0604020202020204" pitchFamily="34" charset="0"/>
                <a:cs typeface="Helvetica" panose="020B0604020202020204" pitchFamily="34" charset="0"/>
              </a:defRPr>
            </a:lvl1pPr>
            <a:lvl2pPr marL="457200" indent="0" algn="ctr">
              <a:buNone/>
              <a:defRPr sz="1200">
                <a:latin typeface="Helvetica" panose="020B0604020202020204" pitchFamily="34" charset="0"/>
                <a:cs typeface="Helvetica" panose="020B0604020202020204" pitchFamily="34" charset="0"/>
              </a:defRPr>
            </a:lvl2pPr>
            <a:lvl3pPr marL="914400" indent="0" algn="ctr">
              <a:buNone/>
              <a:defRPr sz="1200">
                <a:latin typeface="Helvetica" panose="020B0604020202020204" pitchFamily="34" charset="0"/>
                <a:cs typeface="Helvetica" panose="020B0604020202020204" pitchFamily="34" charset="0"/>
              </a:defRPr>
            </a:lvl3pPr>
            <a:lvl4pPr marL="1371600" indent="0" algn="ctr">
              <a:buNone/>
              <a:defRPr sz="1200">
                <a:latin typeface="Helvetica" panose="020B0604020202020204" pitchFamily="34" charset="0"/>
                <a:cs typeface="Helvetica" panose="020B0604020202020204" pitchFamily="34" charset="0"/>
              </a:defRPr>
            </a:lvl4pPr>
            <a:lvl5pPr marL="1828800" indent="0" algn="ctr">
              <a:buNone/>
              <a:defRPr sz="1200">
                <a:latin typeface="Helvetica" panose="020B0604020202020204" pitchFamily="34" charset="0"/>
                <a:cs typeface="Helvetica" panose="020B0604020202020204" pitchFamily="34" charset="0"/>
              </a:defRPr>
            </a:lvl5pPr>
          </a:lstStyle>
          <a:p>
            <a:pPr lvl="0"/>
            <a:r>
              <a:rPr lang="en-US" dirty="0"/>
              <a:t>Edit Master text styles</a:t>
            </a:r>
          </a:p>
        </p:txBody>
      </p:sp>
      <p:sp>
        <p:nvSpPr>
          <p:cNvPr id="13" name="Text Placeholder 12"/>
          <p:cNvSpPr>
            <a:spLocks noGrp="1"/>
          </p:cNvSpPr>
          <p:nvPr>
            <p:ph type="body" sz="quarter" idx="14"/>
          </p:nvPr>
        </p:nvSpPr>
        <p:spPr>
          <a:xfrm>
            <a:off x="411480" y="3895344"/>
            <a:ext cx="3867912" cy="310896"/>
          </a:xfrm>
          <a:prstGeom prst="rect">
            <a:avLst/>
          </a:prstGeom>
        </p:spPr>
        <p:txBody>
          <a:bodyPr lIns="0"/>
          <a:lstStyle>
            <a:lvl1pPr marL="0" indent="0" algn="ctr">
              <a:buNone/>
              <a:defRPr sz="1800" b="1">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5632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7452360"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4572000" y="3593592"/>
            <a:ext cx="3950208" cy="310896"/>
          </a:xfrm>
          <a:prstGeom prst="rect">
            <a:avLst/>
          </a:prstGeom>
        </p:spPr>
        <p:txBody>
          <a:bodyPr lIns="0"/>
          <a:lstStyle>
            <a:lvl1pPr marL="0" indent="0" algn="ctr">
              <a:buClr>
                <a:srgbClr val="1D4D78"/>
              </a:buClr>
              <a:buNone/>
              <a:defRPr sz="1800" b="0">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ext Placeholder 8"/>
          <p:cNvSpPr>
            <a:spLocks noGrp="1"/>
          </p:cNvSpPr>
          <p:nvPr>
            <p:ph type="body" sz="quarter" idx="12"/>
          </p:nvPr>
        </p:nvSpPr>
        <p:spPr>
          <a:xfrm>
            <a:off x="2779776" y="1399032"/>
            <a:ext cx="374904" cy="832104"/>
          </a:xfrm>
          <a:prstGeom prst="rect">
            <a:avLst/>
          </a:prstGeom>
        </p:spPr>
        <p:txBody>
          <a:bodyPr/>
          <a:lstStyle>
            <a:lvl1pPr marL="0" indent="0">
              <a:buNone/>
              <a:defRPr sz="4800" b="1">
                <a:latin typeface="Helvetica" panose="020B0604020202020204" pitchFamily="34" charset="0"/>
                <a:cs typeface="Helvetica" panose="020B0604020202020204" pitchFamily="34" charset="0"/>
              </a:defRPr>
            </a:lvl1pPr>
            <a:lvl2pPr marL="457200" indent="0">
              <a:buNone/>
              <a:defRPr sz="4800" b="1">
                <a:latin typeface="Helvetica" panose="020B0604020202020204" pitchFamily="34" charset="0"/>
                <a:cs typeface="Helvetica" panose="020B0604020202020204" pitchFamily="34" charset="0"/>
              </a:defRPr>
            </a:lvl2pPr>
            <a:lvl3pPr marL="914400" indent="0">
              <a:buNone/>
              <a:defRPr sz="4800" b="1">
                <a:latin typeface="Helvetica" panose="020B0604020202020204" pitchFamily="34" charset="0"/>
                <a:cs typeface="Helvetica" panose="020B0604020202020204" pitchFamily="34" charset="0"/>
              </a:defRPr>
            </a:lvl3pPr>
            <a:lvl4pPr marL="1371600" indent="0">
              <a:buNone/>
              <a:defRPr sz="4800" b="1">
                <a:latin typeface="Helvetica" panose="020B0604020202020204" pitchFamily="34" charset="0"/>
                <a:cs typeface="Helvetica" panose="020B0604020202020204" pitchFamily="34" charset="0"/>
              </a:defRPr>
            </a:lvl4pPr>
            <a:lvl5pPr marL="1828800" indent="0">
              <a:buNone/>
              <a:defRPr sz="4800" b="1">
                <a:latin typeface="Helvetica" panose="020B0604020202020204" pitchFamily="34" charset="0"/>
                <a:cs typeface="Helvetica" panose="020B0604020202020204" pitchFamily="34" charset="0"/>
              </a:defRPr>
            </a:lvl5pPr>
          </a:lstStyle>
          <a:p>
            <a:pPr lvl="0"/>
            <a:r>
              <a:rPr lang="en-US" dirty="0"/>
              <a:t>E</a:t>
            </a:r>
          </a:p>
        </p:txBody>
      </p:sp>
      <p:sp>
        <p:nvSpPr>
          <p:cNvPr id="11" name="Text Placeholder 10"/>
          <p:cNvSpPr>
            <a:spLocks noGrp="1"/>
          </p:cNvSpPr>
          <p:nvPr>
            <p:ph type="body" sz="quarter" idx="13"/>
          </p:nvPr>
        </p:nvSpPr>
        <p:spPr>
          <a:xfrm>
            <a:off x="1746504" y="2660904"/>
            <a:ext cx="1170432" cy="768096"/>
          </a:xfrm>
          <a:prstGeom prst="rect">
            <a:avLst/>
          </a:prstGeom>
        </p:spPr>
        <p:txBody>
          <a:bodyPr/>
          <a:lstStyle>
            <a:lvl1pPr marL="0" indent="0" algn="ctr">
              <a:buNone/>
              <a:defRPr sz="1200">
                <a:latin typeface="Helvetica" panose="020B0604020202020204" pitchFamily="34" charset="0"/>
                <a:cs typeface="Helvetica" panose="020B0604020202020204" pitchFamily="34" charset="0"/>
              </a:defRPr>
            </a:lvl1pPr>
            <a:lvl2pPr marL="457200" indent="0" algn="ctr">
              <a:buNone/>
              <a:defRPr sz="1200">
                <a:latin typeface="Helvetica" panose="020B0604020202020204" pitchFamily="34" charset="0"/>
                <a:cs typeface="Helvetica" panose="020B0604020202020204" pitchFamily="34" charset="0"/>
              </a:defRPr>
            </a:lvl2pPr>
            <a:lvl3pPr marL="914400" indent="0" algn="ctr">
              <a:buNone/>
              <a:defRPr sz="1200">
                <a:latin typeface="Helvetica" panose="020B0604020202020204" pitchFamily="34" charset="0"/>
                <a:cs typeface="Helvetica" panose="020B0604020202020204" pitchFamily="34" charset="0"/>
              </a:defRPr>
            </a:lvl3pPr>
            <a:lvl4pPr marL="1371600" indent="0" algn="ctr">
              <a:buNone/>
              <a:defRPr sz="1200">
                <a:latin typeface="Helvetica" panose="020B0604020202020204" pitchFamily="34" charset="0"/>
                <a:cs typeface="Helvetica" panose="020B0604020202020204" pitchFamily="34" charset="0"/>
              </a:defRPr>
            </a:lvl4pPr>
            <a:lvl5pPr marL="1828800" indent="0" algn="ctr">
              <a:buNone/>
              <a:defRPr sz="1200">
                <a:latin typeface="Helvetica" panose="020B0604020202020204" pitchFamily="34" charset="0"/>
                <a:cs typeface="Helvetica" panose="020B0604020202020204" pitchFamily="34" charset="0"/>
              </a:defRPr>
            </a:lvl5pPr>
          </a:lstStyle>
          <a:p>
            <a:pPr lvl="0"/>
            <a:r>
              <a:rPr lang="en-US" dirty="0"/>
              <a:t>Edit Master text styles</a:t>
            </a:r>
          </a:p>
        </p:txBody>
      </p:sp>
      <p:sp>
        <p:nvSpPr>
          <p:cNvPr id="13" name="Text Placeholder 12"/>
          <p:cNvSpPr>
            <a:spLocks noGrp="1"/>
          </p:cNvSpPr>
          <p:nvPr>
            <p:ph type="body" sz="quarter" idx="14"/>
          </p:nvPr>
        </p:nvSpPr>
        <p:spPr>
          <a:xfrm>
            <a:off x="411480" y="3895344"/>
            <a:ext cx="3867912" cy="310896"/>
          </a:xfrm>
          <a:prstGeom prst="rect">
            <a:avLst/>
          </a:prstGeom>
        </p:spPr>
        <p:txBody>
          <a:bodyPr lIns="0"/>
          <a:lstStyle>
            <a:lvl1pPr marL="0" indent="0" algn="ctr">
              <a:buNone/>
              <a:defRPr sz="1800" b="1">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18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653070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7452360"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4453128" y="3675888"/>
            <a:ext cx="4480560" cy="310896"/>
          </a:xfrm>
          <a:prstGeom prst="rect">
            <a:avLst/>
          </a:prstGeom>
        </p:spPr>
        <p:txBody>
          <a:bodyPr lIns="0"/>
          <a:lstStyle>
            <a:lvl1pPr marL="0" indent="0" algn="ctr">
              <a:buClr>
                <a:srgbClr val="1D4D78"/>
              </a:buClr>
              <a:buNone/>
              <a:defRPr sz="1800" b="0">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10" name="Rounded Rectangle 9" descr="[decorative]">
            <a:extLst>
              <a:ext uri="{FF2B5EF4-FFF2-40B4-BE49-F238E27FC236}">
                <a16:creationId xmlns:a16="http://schemas.microsoft.com/office/drawing/2014/main" id="{EBD2090D-112A-694A-BDB5-5D6AEA53F7E9}"/>
              </a:ext>
            </a:extLst>
          </p:cNvPr>
          <p:cNvSpPr/>
          <p:nvPr userDrawn="1"/>
        </p:nvSpPr>
        <p:spPr>
          <a:xfrm>
            <a:off x="501804" y="1379178"/>
            <a:ext cx="5172855" cy="2179810"/>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2"/>
          </p:nvPr>
        </p:nvSpPr>
        <p:spPr>
          <a:xfrm>
            <a:off x="612648" y="1508759"/>
            <a:ext cx="4956048" cy="1982585"/>
          </a:xfrm>
          <a:prstGeom prst="rect">
            <a:avLst/>
          </a:prstGeom>
          <a:solidFill>
            <a:srgbClr val="FCB615"/>
          </a:solidFill>
        </p:spPr>
        <p:txBody>
          <a:bodyPr tIns="27432" bIns="18288"/>
          <a:lstStyle>
            <a:lvl1pPr marL="0" indent="0" algn="ctr">
              <a:buNone/>
              <a:defRPr sz="1050" b="1">
                <a:solidFill>
                  <a:schemeClr val="tx1"/>
                </a:solidFill>
                <a:latin typeface="Helvetica" panose="020B0604020202020204" pitchFamily="34" charset="0"/>
                <a:cs typeface="Helvetica" panose="020B0604020202020204" pitchFamily="34" charset="0"/>
              </a:defRPr>
            </a:lvl1pPr>
          </a:lstStyle>
          <a:p>
            <a:pPr lvl="0"/>
            <a:r>
              <a:rPr lang="en-US" dirty="0"/>
              <a:t>Edit Master</a:t>
            </a:r>
          </a:p>
        </p:txBody>
      </p:sp>
      <p:sp>
        <p:nvSpPr>
          <p:cNvPr id="12" name="Table Placeholder 11"/>
          <p:cNvSpPr>
            <a:spLocks noGrp="1"/>
          </p:cNvSpPr>
          <p:nvPr>
            <p:ph type="tbl" sz="quarter" idx="13"/>
          </p:nvPr>
        </p:nvSpPr>
        <p:spPr>
          <a:xfrm>
            <a:off x="640080" y="1709928"/>
            <a:ext cx="4901184" cy="1719072"/>
          </a:xfrm>
          <a:prstGeom prst="rect">
            <a:avLst/>
          </a:prstGeom>
        </p:spPr>
        <p:txBody>
          <a:bodyPr lIns="0" rIns="0" anchor="ctr" anchorCtr="0"/>
          <a:lstStyle>
            <a:lvl1pPr marL="0" indent="0">
              <a:buNone/>
              <a:defRPr>
                <a:solidFill>
                  <a:schemeClr val="tx1"/>
                </a:solidFill>
                <a:latin typeface="Helvetica" panose="020B0604020202020204" pitchFamily="34" charset="0"/>
                <a:cs typeface="Helvetica" panose="020B0604020202020204" pitchFamily="34" charset="0"/>
              </a:defRPr>
            </a:lvl1pPr>
          </a:lstStyle>
          <a:p>
            <a:endParaRPr lang="en-US" dirty="0"/>
          </a:p>
        </p:txBody>
      </p:sp>
      <p:sp>
        <p:nvSpPr>
          <p:cNvPr id="17" name="Text Placeholder 16"/>
          <p:cNvSpPr>
            <a:spLocks noGrp="1"/>
          </p:cNvSpPr>
          <p:nvPr>
            <p:ph type="body" sz="quarter" idx="14"/>
          </p:nvPr>
        </p:nvSpPr>
        <p:spPr>
          <a:xfrm>
            <a:off x="6245352" y="2642616"/>
            <a:ext cx="1106424" cy="1014984"/>
          </a:xfrm>
          <a:prstGeom prst="rect">
            <a:avLst/>
          </a:prstGeom>
        </p:spPr>
        <p:txBody>
          <a:bodyPr/>
          <a:lstStyle>
            <a:lvl1pPr marL="0" indent="0">
              <a:buNone/>
              <a:defRPr sz="900">
                <a:latin typeface="Helvetica" panose="020B0604020202020204" pitchFamily="34" charset="0"/>
                <a:cs typeface="Helvetica" panose="020B0604020202020204" pitchFamily="34" charset="0"/>
              </a:defRPr>
            </a:lvl1pPr>
            <a:lvl2pPr marL="457200" indent="0">
              <a:buNone/>
              <a:defRPr sz="900">
                <a:latin typeface="Helvetica" panose="020B0604020202020204" pitchFamily="34" charset="0"/>
                <a:cs typeface="Helvetica" panose="020B0604020202020204" pitchFamily="34" charset="0"/>
              </a:defRPr>
            </a:lvl2pPr>
            <a:lvl3pPr marL="914400" indent="0">
              <a:buNone/>
              <a:defRPr sz="900">
                <a:latin typeface="Helvetica" panose="020B0604020202020204" pitchFamily="34" charset="0"/>
                <a:cs typeface="Helvetica" panose="020B0604020202020204" pitchFamily="34" charset="0"/>
              </a:defRPr>
            </a:lvl3pPr>
            <a:lvl4pPr marL="1371600" indent="0">
              <a:buNone/>
              <a:defRPr sz="900">
                <a:latin typeface="Helvetica" panose="020B0604020202020204" pitchFamily="34" charset="0"/>
                <a:cs typeface="Helvetica" panose="020B0604020202020204" pitchFamily="34" charset="0"/>
              </a:defRPr>
            </a:lvl4pPr>
            <a:lvl5pPr marL="1828800" indent="0">
              <a:buNone/>
              <a:defRPr sz="900">
                <a:latin typeface="Helvetica" panose="020B0604020202020204" pitchFamily="34" charset="0"/>
                <a:cs typeface="Helvetica"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703842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5650992" y="3154680"/>
            <a:ext cx="1911096" cy="1197864"/>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9600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143000"/>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657600" y="685800"/>
            <a:ext cx="3867912" cy="310896"/>
          </a:xfrm>
          <a:prstGeom prst="rect">
            <a:avLst/>
          </a:prstGeom>
        </p:spPr>
        <p:txBody>
          <a:bodyPr/>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10" name="Rounded Rectangle 9" descr="[decorative]">
            <a:extLst>
              <a:ext uri="{FF2B5EF4-FFF2-40B4-BE49-F238E27FC236}">
                <a16:creationId xmlns:a16="http://schemas.microsoft.com/office/drawing/2014/main" id="{E34E2E8B-BC93-404D-A04C-38B8978E9761}"/>
              </a:ext>
            </a:extLst>
          </p:cNvPr>
          <p:cNvSpPr/>
          <p:nvPr userDrawn="1"/>
        </p:nvSpPr>
        <p:spPr>
          <a:xfrm>
            <a:off x="3542329" y="2111311"/>
            <a:ext cx="4280871" cy="2228660"/>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2"/>
          </p:nvPr>
        </p:nvSpPr>
        <p:spPr>
          <a:xfrm>
            <a:off x="3657600" y="2276855"/>
            <a:ext cx="4123944" cy="1993392"/>
          </a:xfrm>
          <a:prstGeom prst="rect">
            <a:avLst/>
          </a:prstGeom>
          <a:solidFill>
            <a:srgbClr val="FCB615"/>
          </a:solidFill>
        </p:spPr>
        <p:txBody>
          <a:bodyPr tIns="18288" bIns="18288"/>
          <a:lstStyle>
            <a:lvl1pPr marL="0" indent="0" algn="ctr">
              <a:buNone/>
              <a:defRPr sz="800" b="1">
                <a:latin typeface="Helvetica" panose="020B0604020202020204" pitchFamily="34" charset="0"/>
                <a:cs typeface="Helvetica" panose="020B0604020202020204" pitchFamily="34" charset="0"/>
              </a:defRPr>
            </a:lvl1pPr>
          </a:lstStyle>
          <a:p>
            <a:pPr lvl="0"/>
            <a:r>
              <a:rPr lang="en-US" dirty="0"/>
              <a:t>Edit</a:t>
            </a:r>
          </a:p>
        </p:txBody>
      </p:sp>
      <p:sp>
        <p:nvSpPr>
          <p:cNvPr id="13" name="Table Placeholder 12"/>
          <p:cNvSpPr>
            <a:spLocks noGrp="1"/>
          </p:cNvSpPr>
          <p:nvPr>
            <p:ph type="tbl" sz="quarter" idx="13"/>
          </p:nvPr>
        </p:nvSpPr>
        <p:spPr>
          <a:xfrm>
            <a:off x="3685032" y="2432304"/>
            <a:ext cx="4069080" cy="1792224"/>
          </a:xfrm>
          <a:prstGeom prst="rect">
            <a:avLst/>
          </a:prstGeom>
        </p:spPr>
        <p:txBody>
          <a:bodyPr lIns="0" tIns="27432" rIns="27432" bIns="9144" anchor="ctr" anchorCtr="0"/>
          <a:lstStyle>
            <a:lvl1pPr marL="0" indent="0">
              <a:buNone/>
              <a:defRPr sz="700">
                <a:latin typeface="Helvetica" panose="020B0604020202020204" pitchFamily="34" charset="0"/>
                <a:cs typeface="Helvetica" panose="020B0604020202020204" pitchFamily="34" charset="0"/>
              </a:defRPr>
            </a:lvl1pPr>
          </a:lstStyle>
          <a:p>
            <a:endParaRPr lang="en-US" dirty="0"/>
          </a:p>
        </p:txBody>
      </p:sp>
      <p:sp>
        <p:nvSpPr>
          <p:cNvPr id="15" name="Text Placeholder 14"/>
          <p:cNvSpPr>
            <a:spLocks noGrp="1"/>
          </p:cNvSpPr>
          <p:nvPr>
            <p:ph type="body" sz="quarter" idx="14"/>
          </p:nvPr>
        </p:nvSpPr>
        <p:spPr>
          <a:xfrm>
            <a:off x="7690104" y="4142232"/>
            <a:ext cx="1261872" cy="1014984"/>
          </a:xfrm>
          <a:prstGeom prst="rect">
            <a:avLst/>
          </a:prstGeom>
        </p:spPr>
        <p:txBody>
          <a:bodyPr/>
          <a:lstStyle>
            <a:lvl1pPr marL="0" indent="0" algn="ctr">
              <a:buNone/>
              <a:defRPr sz="700">
                <a:latin typeface="Helvetica" panose="020B0604020202020204" pitchFamily="34" charset="0"/>
                <a:cs typeface="Helvetica" panose="020B0604020202020204" pitchFamily="34" charset="0"/>
              </a:defRPr>
            </a:lvl1pPr>
          </a:lstStyle>
          <a:p>
            <a:pPr lvl="0"/>
            <a:r>
              <a:rPr lang="en-US" dirty="0"/>
              <a:t>Edit</a:t>
            </a:r>
          </a:p>
        </p:txBody>
      </p:sp>
    </p:spTree>
    <p:extLst>
      <p:ext uri="{BB962C8B-B14F-4D97-AF65-F5344CB8AC3E}">
        <p14:creationId xmlns:p14="http://schemas.microsoft.com/office/powerpoint/2010/main" val="3213341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228600"/>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5" name="Text Placeholder 4"/>
          <p:cNvSpPr>
            <a:spLocks noGrp="1"/>
          </p:cNvSpPr>
          <p:nvPr>
            <p:ph type="body" sz="quarter" idx="10"/>
          </p:nvPr>
        </p:nvSpPr>
        <p:spPr>
          <a:xfrm>
            <a:off x="228600" y="1179576"/>
            <a:ext cx="8789276" cy="3804406"/>
          </a:xfrm>
          <a:prstGeom prst="rect">
            <a:avLst/>
          </a:prstGeom>
          <a:noFill/>
          <a:ln w="50800">
            <a:noFill/>
            <a:prstDash val="dash"/>
            <a:miter lim="800000"/>
          </a:ln>
        </p:spPr>
        <p:txBody>
          <a:bodyPr anchor="ctr"/>
          <a:lstStyle>
            <a:lvl1pPr marL="0" indent="0" algn="ctr">
              <a:buNone/>
              <a:defRPr sz="36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
        <p:nvSpPr>
          <p:cNvPr id="4" name="Text Placeholder 3"/>
          <p:cNvSpPr>
            <a:spLocks noGrp="1"/>
          </p:cNvSpPr>
          <p:nvPr>
            <p:ph type="body" sz="quarter" idx="18"/>
          </p:nvPr>
        </p:nvSpPr>
        <p:spPr>
          <a:xfrm>
            <a:off x="228600" y="667512"/>
            <a:ext cx="950976" cy="402336"/>
          </a:xfrm>
          <a:prstGeom prst="rect">
            <a:avLst/>
          </a:prstGeom>
        </p:spPr>
        <p:txBody>
          <a:bodyPr/>
          <a:lstStyle>
            <a:lvl1pPr marL="0" indent="0">
              <a:buNone/>
              <a:defRPr sz="2000" b="1">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a:t>
            </a:r>
          </a:p>
        </p:txBody>
      </p:sp>
    </p:spTree>
    <p:extLst>
      <p:ext uri="{BB962C8B-B14F-4D97-AF65-F5344CB8AC3E}">
        <p14:creationId xmlns:p14="http://schemas.microsoft.com/office/powerpoint/2010/main" val="4097997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5724144"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3858768" y="2670048"/>
            <a:ext cx="1911096" cy="1252728"/>
          </a:xfrm>
          <a:prstGeom prst="rect">
            <a:avLst/>
          </a:prstGeom>
        </p:spPr>
        <p:txBody>
          <a:bodyPr lIns="0"/>
          <a:lstStyle>
            <a:lvl1pPr marL="0" indent="0" algn="ctr">
              <a:buClr>
                <a:srgbClr val="1D4D78"/>
              </a:buClr>
              <a:buNone/>
              <a:defRPr sz="1300" b="0">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ext Placeholder 8"/>
          <p:cNvSpPr>
            <a:spLocks noGrp="1"/>
          </p:cNvSpPr>
          <p:nvPr>
            <p:ph type="body" sz="quarter" idx="12"/>
          </p:nvPr>
        </p:nvSpPr>
        <p:spPr>
          <a:xfrm>
            <a:off x="1307592" y="1261872"/>
            <a:ext cx="6355080" cy="475488"/>
          </a:xfrm>
          <a:prstGeom prst="rect">
            <a:avLst/>
          </a:prstGeom>
        </p:spPr>
        <p:txBody>
          <a:bodyPr/>
          <a:lstStyle>
            <a:lvl1pPr marL="0" indent="0">
              <a:buNone/>
              <a:defRPr sz="2000" b="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4800" b="1">
                <a:latin typeface="Helvetica" panose="020B0604020202020204" pitchFamily="34" charset="0"/>
                <a:cs typeface="Helvetica" panose="020B0604020202020204" pitchFamily="34" charset="0"/>
              </a:defRPr>
            </a:lvl2pPr>
            <a:lvl3pPr marL="914400" indent="0">
              <a:buNone/>
              <a:defRPr sz="4800" b="1">
                <a:latin typeface="Helvetica" panose="020B0604020202020204" pitchFamily="34" charset="0"/>
                <a:cs typeface="Helvetica" panose="020B0604020202020204" pitchFamily="34" charset="0"/>
              </a:defRPr>
            </a:lvl3pPr>
            <a:lvl4pPr marL="1371600" indent="0">
              <a:buNone/>
              <a:defRPr sz="4800" b="1">
                <a:latin typeface="Helvetica" panose="020B0604020202020204" pitchFamily="34" charset="0"/>
                <a:cs typeface="Helvetica" panose="020B0604020202020204" pitchFamily="34" charset="0"/>
              </a:defRPr>
            </a:lvl4pPr>
            <a:lvl5pPr marL="1828800" indent="0">
              <a:buNone/>
              <a:defRPr sz="4800" b="1">
                <a:latin typeface="Helvetica" panose="020B0604020202020204" pitchFamily="34" charset="0"/>
                <a:cs typeface="Helvetica" panose="020B0604020202020204" pitchFamily="34" charset="0"/>
              </a:defRPr>
            </a:lvl5pPr>
          </a:lstStyle>
          <a:p>
            <a:pPr lvl="0"/>
            <a:r>
              <a:rPr lang="en-US" dirty="0"/>
              <a:t>E</a:t>
            </a:r>
          </a:p>
        </p:txBody>
      </p:sp>
      <p:sp>
        <p:nvSpPr>
          <p:cNvPr id="11" name="Text Placeholder 10"/>
          <p:cNvSpPr>
            <a:spLocks noGrp="1"/>
          </p:cNvSpPr>
          <p:nvPr>
            <p:ph type="body" sz="quarter" idx="13"/>
          </p:nvPr>
        </p:nvSpPr>
        <p:spPr>
          <a:xfrm>
            <a:off x="5431536" y="1810512"/>
            <a:ext cx="374904" cy="832104"/>
          </a:xfrm>
          <a:prstGeom prst="rect">
            <a:avLst/>
          </a:prstGeom>
        </p:spPr>
        <p:txBody>
          <a:bodyPr/>
          <a:lstStyle>
            <a:lvl1pPr marL="0" indent="0" algn="l">
              <a:buNone/>
              <a:defRPr sz="4800" b="1">
                <a:latin typeface="Helvetica" panose="020B0604020202020204" pitchFamily="34" charset="0"/>
                <a:cs typeface="Helvetica" panose="020B0604020202020204" pitchFamily="34" charset="0"/>
              </a:defRPr>
            </a:lvl1pPr>
            <a:lvl2pPr marL="457200" indent="0" algn="ctr">
              <a:buNone/>
              <a:defRPr sz="1200">
                <a:latin typeface="Helvetica" panose="020B0604020202020204" pitchFamily="34" charset="0"/>
                <a:cs typeface="Helvetica" panose="020B0604020202020204" pitchFamily="34" charset="0"/>
              </a:defRPr>
            </a:lvl2pPr>
            <a:lvl3pPr marL="914400" indent="0" algn="ctr">
              <a:buNone/>
              <a:defRPr sz="1200">
                <a:latin typeface="Helvetica" panose="020B0604020202020204" pitchFamily="34" charset="0"/>
                <a:cs typeface="Helvetica" panose="020B0604020202020204" pitchFamily="34" charset="0"/>
              </a:defRPr>
            </a:lvl3pPr>
            <a:lvl4pPr marL="1371600" indent="0" algn="ctr">
              <a:buNone/>
              <a:defRPr sz="1200">
                <a:latin typeface="Helvetica" panose="020B0604020202020204" pitchFamily="34" charset="0"/>
                <a:cs typeface="Helvetica" panose="020B0604020202020204" pitchFamily="34" charset="0"/>
              </a:defRPr>
            </a:lvl4pPr>
            <a:lvl5pPr marL="1828800" indent="0" algn="ctr">
              <a:buNone/>
              <a:defRPr sz="1200">
                <a:latin typeface="Helvetica" panose="020B0604020202020204" pitchFamily="34" charset="0"/>
                <a:cs typeface="Helvetica" panose="020B0604020202020204" pitchFamily="34" charset="0"/>
              </a:defRPr>
            </a:lvl5pPr>
          </a:lstStyle>
          <a:p>
            <a:pPr lvl="0"/>
            <a:r>
              <a:rPr lang="en-US" dirty="0"/>
              <a:t>E</a:t>
            </a:r>
          </a:p>
        </p:txBody>
      </p:sp>
    </p:spTree>
    <p:extLst>
      <p:ext uri="{BB962C8B-B14F-4D97-AF65-F5344CB8AC3E}">
        <p14:creationId xmlns:p14="http://schemas.microsoft.com/office/powerpoint/2010/main" val="3444375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5724144"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2386584" y="2441448"/>
            <a:ext cx="3575304" cy="1755648"/>
          </a:xfrm>
          <a:prstGeom prst="rect">
            <a:avLst/>
          </a:prstGeom>
          <a:solidFill>
            <a:srgbClr val="CCD9CF"/>
          </a:solidFill>
          <a:ln w="25400">
            <a:solidFill>
              <a:srgbClr val="FCB615"/>
            </a:solidFill>
            <a:prstDash val="dash"/>
            <a:miter lim="800000"/>
          </a:ln>
        </p:spPr>
        <p:txBody>
          <a:bodyPr lIns="91440" anchor="ctr" anchorCtr="0"/>
          <a:lstStyle>
            <a:lvl1pPr marL="0" indent="0" algn="l">
              <a:buClr>
                <a:srgbClr val="1D4D78"/>
              </a:buClr>
              <a:buNone/>
              <a:defRPr sz="1800" b="0">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ext Placeholder 8"/>
          <p:cNvSpPr>
            <a:spLocks noGrp="1"/>
          </p:cNvSpPr>
          <p:nvPr>
            <p:ph type="body" sz="quarter" idx="12"/>
          </p:nvPr>
        </p:nvSpPr>
        <p:spPr>
          <a:xfrm>
            <a:off x="1307592" y="1261872"/>
            <a:ext cx="6355080" cy="475488"/>
          </a:xfrm>
          <a:prstGeom prst="rect">
            <a:avLst/>
          </a:prstGeom>
        </p:spPr>
        <p:txBody>
          <a:bodyPr/>
          <a:lstStyle>
            <a:lvl1pPr marL="0" indent="0">
              <a:buNone/>
              <a:defRPr sz="2000" b="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4800" b="1">
                <a:latin typeface="Helvetica" panose="020B0604020202020204" pitchFamily="34" charset="0"/>
                <a:cs typeface="Helvetica" panose="020B0604020202020204" pitchFamily="34" charset="0"/>
              </a:defRPr>
            </a:lvl2pPr>
            <a:lvl3pPr marL="914400" indent="0">
              <a:buNone/>
              <a:defRPr sz="4800" b="1">
                <a:latin typeface="Helvetica" panose="020B0604020202020204" pitchFamily="34" charset="0"/>
                <a:cs typeface="Helvetica" panose="020B0604020202020204" pitchFamily="34" charset="0"/>
              </a:defRPr>
            </a:lvl3pPr>
            <a:lvl4pPr marL="1371600" indent="0">
              <a:buNone/>
              <a:defRPr sz="4800" b="1">
                <a:latin typeface="Helvetica" panose="020B0604020202020204" pitchFamily="34" charset="0"/>
                <a:cs typeface="Helvetica" panose="020B0604020202020204" pitchFamily="34" charset="0"/>
              </a:defRPr>
            </a:lvl4pPr>
            <a:lvl5pPr marL="1828800" indent="0">
              <a:buNone/>
              <a:defRPr sz="4800" b="1">
                <a:latin typeface="Helvetica" panose="020B0604020202020204" pitchFamily="34" charset="0"/>
                <a:cs typeface="Helvetica" panose="020B0604020202020204" pitchFamily="34" charset="0"/>
              </a:defRPr>
            </a:lvl5pPr>
          </a:lstStyle>
          <a:p>
            <a:pPr lvl="0"/>
            <a:r>
              <a:rPr lang="en-US" dirty="0"/>
              <a:t>E</a:t>
            </a:r>
          </a:p>
        </p:txBody>
      </p:sp>
      <p:sp>
        <p:nvSpPr>
          <p:cNvPr id="11" name="Text Placeholder 10"/>
          <p:cNvSpPr>
            <a:spLocks noGrp="1"/>
          </p:cNvSpPr>
          <p:nvPr>
            <p:ph type="body" sz="quarter" idx="13"/>
          </p:nvPr>
        </p:nvSpPr>
        <p:spPr>
          <a:xfrm>
            <a:off x="1554480" y="2194560"/>
            <a:ext cx="374904" cy="768096"/>
          </a:xfrm>
          <a:prstGeom prst="rect">
            <a:avLst/>
          </a:prstGeom>
        </p:spPr>
        <p:txBody>
          <a:bodyPr/>
          <a:lstStyle>
            <a:lvl1pPr marL="0" indent="0" algn="l">
              <a:buNone/>
              <a:defRPr sz="4400" b="0">
                <a:latin typeface="Helvetica" panose="020B0604020202020204" pitchFamily="34" charset="0"/>
                <a:cs typeface="Helvetica" panose="020B0604020202020204" pitchFamily="34" charset="0"/>
              </a:defRPr>
            </a:lvl1pPr>
            <a:lvl2pPr marL="457200" indent="0" algn="ctr">
              <a:buNone/>
              <a:defRPr sz="1200">
                <a:latin typeface="Helvetica" panose="020B0604020202020204" pitchFamily="34" charset="0"/>
                <a:cs typeface="Helvetica" panose="020B0604020202020204" pitchFamily="34" charset="0"/>
              </a:defRPr>
            </a:lvl2pPr>
            <a:lvl3pPr marL="914400" indent="0" algn="ctr">
              <a:buNone/>
              <a:defRPr sz="1200">
                <a:latin typeface="Helvetica" panose="020B0604020202020204" pitchFamily="34" charset="0"/>
                <a:cs typeface="Helvetica" panose="020B0604020202020204" pitchFamily="34" charset="0"/>
              </a:defRPr>
            </a:lvl3pPr>
            <a:lvl4pPr marL="1371600" indent="0" algn="ctr">
              <a:buNone/>
              <a:defRPr sz="1200">
                <a:latin typeface="Helvetica" panose="020B0604020202020204" pitchFamily="34" charset="0"/>
                <a:cs typeface="Helvetica" panose="020B0604020202020204" pitchFamily="34" charset="0"/>
              </a:defRPr>
            </a:lvl4pPr>
            <a:lvl5pPr marL="1828800" indent="0" algn="ctr">
              <a:buNone/>
              <a:defRPr sz="1200">
                <a:latin typeface="Helvetica" panose="020B0604020202020204" pitchFamily="34" charset="0"/>
                <a:cs typeface="Helvetica" panose="020B0604020202020204" pitchFamily="34" charset="0"/>
              </a:defRPr>
            </a:lvl5pPr>
          </a:lstStyle>
          <a:p>
            <a:pPr lvl="0"/>
            <a:r>
              <a:rPr lang="en-US" dirty="0"/>
              <a:t>E</a:t>
            </a:r>
          </a:p>
        </p:txBody>
      </p:sp>
      <p:sp>
        <p:nvSpPr>
          <p:cNvPr id="6" name="Text Placeholder 5"/>
          <p:cNvSpPr>
            <a:spLocks noGrp="1"/>
          </p:cNvSpPr>
          <p:nvPr>
            <p:ph type="body" sz="quarter" idx="14"/>
          </p:nvPr>
        </p:nvSpPr>
        <p:spPr>
          <a:xfrm>
            <a:off x="530352" y="3255264"/>
            <a:ext cx="1572768" cy="374904"/>
          </a:xfrm>
          <a:prstGeom prst="rect">
            <a:avLst/>
          </a:prstGeom>
        </p:spPr>
        <p:txBody>
          <a:bodyPr/>
          <a:lstStyle>
            <a:lvl1pPr marL="0" indent="0" algn="ctr">
              <a:buNone/>
              <a:defRPr sz="1050">
                <a:latin typeface="Helvetica" panose="020B0604020202020204" pitchFamily="34" charset="0"/>
                <a:cs typeface="Helvetica" panose="020B0604020202020204" pitchFamily="34" charset="0"/>
              </a:defRPr>
            </a:lvl1pPr>
          </a:lstStyle>
          <a:p>
            <a:pPr lvl="0"/>
            <a:r>
              <a:rPr lang="en-US" dirty="0"/>
              <a:t>Edit</a:t>
            </a:r>
          </a:p>
        </p:txBody>
      </p:sp>
      <p:sp>
        <p:nvSpPr>
          <p:cNvPr id="10" name="Text Placeholder 9"/>
          <p:cNvSpPr>
            <a:spLocks noGrp="1"/>
          </p:cNvSpPr>
          <p:nvPr>
            <p:ph type="body" sz="quarter" idx="15"/>
          </p:nvPr>
        </p:nvSpPr>
        <p:spPr>
          <a:xfrm>
            <a:off x="475488" y="3739896"/>
            <a:ext cx="1572768" cy="237744"/>
          </a:xfrm>
          <a:prstGeom prst="rect">
            <a:avLst/>
          </a:prstGeom>
        </p:spPr>
        <p:txBody>
          <a:bodyPr/>
          <a:lstStyle>
            <a:lvl1pPr marL="0" indent="0" algn="r">
              <a:buNone/>
              <a:defRPr sz="1050">
                <a:latin typeface="Helvetica" panose="020B0604020202020204" pitchFamily="34" charset="0"/>
                <a:cs typeface="Helvetica" panose="020B0604020202020204" pitchFamily="34" charset="0"/>
              </a:defRPr>
            </a:lvl1pPr>
          </a:lstStyle>
          <a:p>
            <a:pPr lvl="0"/>
            <a:r>
              <a:rPr lang="en-US" dirty="0"/>
              <a:t>Edit</a:t>
            </a:r>
          </a:p>
        </p:txBody>
      </p:sp>
      <p:sp>
        <p:nvSpPr>
          <p:cNvPr id="13" name="Text Placeholder 12"/>
          <p:cNvSpPr>
            <a:spLocks noGrp="1"/>
          </p:cNvSpPr>
          <p:nvPr>
            <p:ph type="body" sz="quarter" idx="16"/>
          </p:nvPr>
        </p:nvSpPr>
        <p:spPr>
          <a:xfrm>
            <a:off x="7918704" y="1792224"/>
            <a:ext cx="374904" cy="768096"/>
          </a:xfrm>
          <a:prstGeom prst="rect">
            <a:avLst/>
          </a:prstGeom>
        </p:spPr>
        <p:txBody>
          <a:bodyPr/>
          <a:lstStyle>
            <a:lvl1pPr marL="0" indent="0">
              <a:buNone/>
              <a:defRPr sz="4400">
                <a:latin typeface="Helvetica" panose="020B0604020202020204" pitchFamily="34" charset="0"/>
                <a:cs typeface="Helvetica" panose="020B0604020202020204" pitchFamily="34" charset="0"/>
              </a:defRPr>
            </a:lvl1pPr>
          </a:lstStyle>
          <a:p>
            <a:pPr lvl="0"/>
            <a:r>
              <a:rPr lang="en-US" dirty="0"/>
              <a:t>E</a:t>
            </a:r>
          </a:p>
        </p:txBody>
      </p:sp>
      <p:sp>
        <p:nvSpPr>
          <p:cNvPr id="15" name="Text Placeholder 14"/>
          <p:cNvSpPr>
            <a:spLocks noGrp="1"/>
          </p:cNvSpPr>
          <p:nvPr>
            <p:ph type="body" sz="quarter" idx="17"/>
          </p:nvPr>
        </p:nvSpPr>
        <p:spPr>
          <a:xfrm>
            <a:off x="6793992" y="3145536"/>
            <a:ext cx="1207008" cy="886968"/>
          </a:xfrm>
          <a:prstGeom prst="rect">
            <a:avLst/>
          </a:prstGeom>
        </p:spPr>
        <p:txBody>
          <a:bodyPr/>
          <a:lstStyle>
            <a:lvl1pPr marL="0" indent="0" algn="ctr">
              <a:buNone/>
              <a:defRPr sz="900">
                <a:latin typeface="Helvetica" panose="020B0604020202020204" pitchFamily="34" charset="0"/>
                <a:cs typeface="Helvetica" panose="020B0604020202020204" pitchFamily="34" charset="0"/>
              </a:defRPr>
            </a:lvl1pPr>
          </a:lstStyle>
          <a:p>
            <a:pPr lvl="0"/>
            <a:r>
              <a:rPr lang="en-US" dirty="0"/>
              <a:t>Edit Master text</a:t>
            </a:r>
          </a:p>
        </p:txBody>
      </p:sp>
    </p:spTree>
    <p:extLst>
      <p:ext uri="{BB962C8B-B14F-4D97-AF65-F5344CB8AC3E}">
        <p14:creationId xmlns:p14="http://schemas.microsoft.com/office/powerpoint/2010/main" val="2036236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128016" y="4187952"/>
            <a:ext cx="3063240" cy="612648"/>
          </a:xfrm>
          <a:prstGeom prst="rect">
            <a:avLst/>
          </a:prstGeom>
        </p:spPr>
        <p:txBody>
          <a:bodyPr/>
          <a:lstStyle>
            <a:lvl1pPr marL="274320" indent="-274320">
              <a:lnSpc>
                <a:spcPct val="100000"/>
              </a:lnSpc>
              <a:buClr>
                <a:schemeClr val="bg1"/>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7" name="Text Placeholder 6"/>
          <p:cNvSpPr>
            <a:spLocks noGrp="1"/>
          </p:cNvSpPr>
          <p:nvPr>
            <p:ph type="body" sz="quarter" idx="12"/>
          </p:nvPr>
        </p:nvSpPr>
        <p:spPr>
          <a:xfrm>
            <a:off x="5513832" y="3337560"/>
            <a:ext cx="1664208" cy="1417320"/>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2269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557016" y="749808"/>
            <a:ext cx="5257800" cy="4334256"/>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Tree>
    <p:extLst>
      <p:ext uri="{BB962C8B-B14F-4D97-AF65-F5344CB8AC3E}">
        <p14:creationId xmlns:p14="http://schemas.microsoft.com/office/powerpoint/2010/main" val="298627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18288" y="2075688"/>
            <a:ext cx="2734056" cy="1673352"/>
          </a:xfrm>
          <a:prstGeom prst="rect">
            <a:avLst/>
          </a:prstGeom>
        </p:spPr>
        <p:txBody>
          <a:bodyPr lIns="137160" tIns="228600" rIns="45720" bIns="0" anchor="t" anchorCtr="0"/>
          <a:lstStyle>
            <a:lvl1pPr>
              <a:lnSpc>
                <a:spcPct val="100000"/>
              </a:lnSpc>
              <a:defRPr sz="2800" b="0">
                <a:solidFill>
                  <a:schemeClr val="bg1"/>
                </a:solidFill>
              </a:defRPr>
            </a:lvl1pPr>
          </a:lstStyle>
          <a:p>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128016" y="4187952"/>
            <a:ext cx="3063240" cy="612648"/>
          </a:xfrm>
          <a:prstGeom prst="rect">
            <a:avLst/>
          </a:prstGeom>
        </p:spPr>
        <p:txBody>
          <a:bodyPr/>
          <a:lstStyle>
            <a:lvl1pPr marL="274320" indent="-274320">
              <a:lnSpc>
                <a:spcPct val="100000"/>
              </a:lnSpc>
              <a:buClr>
                <a:schemeClr val="bg1"/>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6" name="Rounded Rectangle 5" descr="[decorative]">
            <a:extLst>
              <a:ext uri="{FF2B5EF4-FFF2-40B4-BE49-F238E27FC236}">
                <a16:creationId xmlns:a16="http://schemas.microsoft.com/office/drawing/2014/main" id="{48145C2D-9E33-AF48-9CFB-074338BAB48A}"/>
              </a:ext>
            </a:extLst>
          </p:cNvPr>
          <p:cNvSpPr/>
          <p:nvPr userDrawn="1"/>
        </p:nvSpPr>
        <p:spPr>
          <a:xfrm>
            <a:off x="3888768" y="3068072"/>
            <a:ext cx="3407790" cy="1268258"/>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7" name="Text Placeholder 6"/>
          <p:cNvSpPr>
            <a:spLocks noGrp="1"/>
          </p:cNvSpPr>
          <p:nvPr>
            <p:ph type="body" sz="quarter" idx="12"/>
          </p:nvPr>
        </p:nvSpPr>
        <p:spPr>
          <a:xfrm>
            <a:off x="6885432" y="3337560"/>
            <a:ext cx="1664208" cy="1417320"/>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13"/>
          </p:nvPr>
        </p:nvSpPr>
        <p:spPr>
          <a:xfrm>
            <a:off x="4032504" y="3246120"/>
            <a:ext cx="2542032" cy="923544"/>
          </a:xfrm>
          <a:prstGeom prst="rect">
            <a:avLst/>
          </a:prstGeom>
        </p:spPr>
        <p:txBody>
          <a:bodyPr/>
          <a:lstStyle>
            <a:lvl1pPr marL="0" indent="0">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795241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228600"/>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5" name="Text Placeholder 4"/>
          <p:cNvSpPr>
            <a:spLocks noGrp="1"/>
          </p:cNvSpPr>
          <p:nvPr>
            <p:ph type="body" sz="quarter" idx="10"/>
          </p:nvPr>
        </p:nvSpPr>
        <p:spPr>
          <a:xfrm>
            <a:off x="228600" y="1179576"/>
            <a:ext cx="8789276" cy="3804406"/>
          </a:xfrm>
          <a:prstGeom prst="rect">
            <a:avLst/>
          </a:prstGeom>
          <a:noFill/>
          <a:ln w="50800">
            <a:noFill/>
            <a:prstDash val="dash"/>
            <a:miter lim="800000"/>
          </a:ln>
        </p:spPr>
        <p:txBody>
          <a:bodyPr anchor="ctr"/>
          <a:lstStyle>
            <a:lvl1pPr marL="0" indent="0" algn="ctr">
              <a:buNone/>
              <a:defRPr sz="36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
        <p:nvSpPr>
          <p:cNvPr id="4" name="Text Placeholder 3"/>
          <p:cNvSpPr>
            <a:spLocks noGrp="1"/>
          </p:cNvSpPr>
          <p:nvPr>
            <p:ph type="body" sz="quarter" idx="18"/>
          </p:nvPr>
        </p:nvSpPr>
        <p:spPr>
          <a:xfrm>
            <a:off x="228600" y="667512"/>
            <a:ext cx="950976" cy="402336"/>
          </a:xfrm>
          <a:prstGeom prst="rect">
            <a:avLst/>
          </a:prstGeom>
        </p:spPr>
        <p:txBody>
          <a:bodyPr/>
          <a:lstStyle>
            <a:lvl1pPr marL="0" indent="0">
              <a:buNone/>
              <a:defRPr sz="2000" b="1">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a:t>
            </a:r>
          </a:p>
        </p:txBody>
      </p:sp>
    </p:spTree>
    <p:extLst>
      <p:ext uri="{BB962C8B-B14F-4D97-AF65-F5344CB8AC3E}">
        <p14:creationId xmlns:p14="http://schemas.microsoft.com/office/powerpoint/2010/main" val="2273399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1261872" y="256032"/>
            <a:ext cx="5724144"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02920" y="347472"/>
            <a:ext cx="548640" cy="548640"/>
          </a:xfrm>
          <a:prstGeom prst="rect">
            <a:avLst/>
          </a:prstGeom>
          <a:solidFill>
            <a:srgbClr val="1D4D78"/>
          </a:solidFill>
          <a:ln w="50800" cmpd="sng">
            <a:solidFill>
              <a:srgbClr val="9B3546"/>
            </a:solidFill>
            <a:prstDash val="dash"/>
            <a:miter lim="800000"/>
          </a:ln>
        </p:spPr>
        <p:txBody>
          <a:bodyPr anchor="ctr" anchorCtr="0"/>
          <a:lstStyle>
            <a:lvl1pPr marL="0" indent="0" algn="ctr">
              <a:buNone/>
              <a:defRPr sz="3200" b="1">
                <a:solidFill>
                  <a:schemeClr val="bg1"/>
                </a:solidFill>
                <a:latin typeface="Helvetica" panose="020B0604020202020204" pitchFamily="34" charset="0"/>
                <a:cs typeface="Helvetica" panose="020B0604020202020204" pitchFamily="34" charset="0"/>
              </a:defRPr>
            </a:lvl1pPr>
            <a:lvl2pPr marL="457200" indent="0" algn="ctr">
              <a:buNone/>
              <a:defRPr sz="3200" b="1">
                <a:solidFill>
                  <a:schemeClr val="bg1"/>
                </a:solidFill>
                <a:latin typeface="Helvetica" panose="020B0604020202020204" pitchFamily="34" charset="0"/>
                <a:cs typeface="Helvetica" panose="020B0604020202020204" pitchFamily="34" charset="0"/>
              </a:defRPr>
            </a:lvl2pPr>
            <a:lvl3pPr marL="914400" indent="0" algn="ctr">
              <a:buNone/>
              <a:defRPr sz="3200" b="1">
                <a:solidFill>
                  <a:schemeClr val="bg1"/>
                </a:solidFill>
                <a:latin typeface="Helvetica" panose="020B0604020202020204" pitchFamily="34" charset="0"/>
                <a:cs typeface="Helvetica" panose="020B0604020202020204" pitchFamily="34" charset="0"/>
              </a:defRPr>
            </a:lvl3pPr>
            <a:lvl4pPr marL="1371600" indent="0" algn="ctr">
              <a:buNone/>
              <a:defRPr sz="3200" b="1">
                <a:solidFill>
                  <a:schemeClr val="bg1"/>
                </a:solidFill>
                <a:latin typeface="Helvetica" panose="020B0604020202020204" pitchFamily="34" charset="0"/>
                <a:cs typeface="Helvetica" panose="020B0604020202020204" pitchFamily="34" charset="0"/>
              </a:defRPr>
            </a:lvl4pPr>
            <a:lvl5pPr marL="1828800" indent="0" algn="ctr">
              <a:buNone/>
              <a:defRPr sz="3200" b="1">
                <a:solidFill>
                  <a:schemeClr val="bg1"/>
                </a:solidFill>
                <a:latin typeface="Helvetica" panose="020B0604020202020204" pitchFamily="34" charset="0"/>
                <a:cs typeface="Helvetica" panose="020B0604020202020204" pitchFamily="34" charset="0"/>
              </a:defRPr>
            </a:lvl5pPr>
          </a:lstStyle>
          <a:p>
            <a:pPr lvl="0"/>
            <a:r>
              <a:rPr lang="en-US" dirty="0"/>
              <a:t>E</a:t>
            </a:r>
          </a:p>
        </p:txBody>
      </p:sp>
      <p:sp>
        <p:nvSpPr>
          <p:cNvPr id="7" name="Text Placeholder 6"/>
          <p:cNvSpPr>
            <a:spLocks noGrp="1"/>
          </p:cNvSpPr>
          <p:nvPr>
            <p:ph type="body" sz="quarter" idx="11"/>
          </p:nvPr>
        </p:nvSpPr>
        <p:spPr>
          <a:xfrm>
            <a:off x="4078224" y="2212848"/>
            <a:ext cx="1920240" cy="1271016"/>
          </a:xfrm>
          <a:prstGeom prst="rect">
            <a:avLst/>
          </a:prstGeom>
        </p:spPr>
        <p:txBody>
          <a:bodyPr lIns="91440"/>
          <a:lstStyle>
            <a:lvl1pPr marL="0" indent="0" algn="ctr">
              <a:buClr>
                <a:srgbClr val="1D4D78"/>
              </a:buClr>
              <a:buNone/>
              <a:defRPr sz="1300" b="0">
                <a:solidFill>
                  <a:schemeClr val="tx1">
                    <a:lumMod val="65000"/>
                    <a:lumOff val="35000"/>
                  </a:schemeClr>
                </a:solidFill>
                <a:latin typeface="Helvetica" panose="020B0604020202020204" pitchFamily="34" charset="0"/>
                <a:cs typeface="Helvetica" panose="020B0604020202020204" pitchFamily="34" charset="0"/>
              </a:defRPr>
            </a:lvl1pPr>
            <a:lvl2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2pPr>
            <a:lvl3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3pPr>
            <a:lvl4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4pPr>
            <a:lvl5pPr>
              <a:buClr>
                <a:srgbClr val="1D4D78"/>
              </a:buClr>
              <a:defRPr sz="2400" b="1">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9" name="Text Placeholder 8"/>
          <p:cNvSpPr>
            <a:spLocks noGrp="1"/>
          </p:cNvSpPr>
          <p:nvPr>
            <p:ph type="body" sz="quarter" idx="12"/>
          </p:nvPr>
        </p:nvSpPr>
        <p:spPr>
          <a:xfrm>
            <a:off x="2331720" y="3547872"/>
            <a:ext cx="4480560" cy="310896"/>
          </a:xfrm>
          <a:prstGeom prst="rect">
            <a:avLst/>
          </a:prstGeom>
        </p:spPr>
        <p:txBody>
          <a:bodyPr lIns="0"/>
          <a:lstStyle>
            <a:lvl1pPr marL="0" indent="0" algn="ctr">
              <a:buNone/>
              <a:defRPr sz="2000" b="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4800" b="1">
                <a:latin typeface="Helvetica" panose="020B0604020202020204" pitchFamily="34" charset="0"/>
                <a:cs typeface="Helvetica" panose="020B0604020202020204" pitchFamily="34" charset="0"/>
              </a:defRPr>
            </a:lvl2pPr>
            <a:lvl3pPr marL="914400" indent="0">
              <a:buNone/>
              <a:defRPr sz="4800" b="1">
                <a:latin typeface="Helvetica" panose="020B0604020202020204" pitchFamily="34" charset="0"/>
                <a:cs typeface="Helvetica" panose="020B0604020202020204" pitchFamily="34" charset="0"/>
              </a:defRPr>
            </a:lvl3pPr>
            <a:lvl4pPr marL="1371600" indent="0">
              <a:buNone/>
              <a:defRPr sz="4800" b="1">
                <a:latin typeface="Helvetica" panose="020B0604020202020204" pitchFamily="34" charset="0"/>
                <a:cs typeface="Helvetica" panose="020B0604020202020204" pitchFamily="34" charset="0"/>
              </a:defRPr>
            </a:lvl4pPr>
            <a:lvl5pPr marL="1828800" indent="0">
              <a:buNone/>
              <a:defRPr sz="4800" b="1">
                <a:latin typeface="Helvetica" panose="020B0604020202020204" pitchFamily="34" charset="0"/>
                <a:cs typeface="Helvetica" panose="020B0604020202020204" pitchFamily="34" charset="0"/>
              </a:defRPr>
            </a:lvl5pPr>
          </a:lstStyle>
          <a:p>
            <a:pPr lvl="0"/>
            <a:r>
              <a:rPr lang="en-US" dirty="0"/>
              <a:t>E</a:t>
            </a:r>
          </a:p>
        </p:txBody>
      </p:sp>
    </p:spTree>
    <p:extLst>
      <p:ext uri="{BB962C8B-B14F-4D97-AF65-F5344CB8AC3E}">
        <p14:creationId xmlns:p14="http://schemas.microsoft.com/office/powerpoint/2010/main" val="1337897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8750808" cy="1009979"/>
          </a:xfrm>
          <a:prstGeom prst="rect">
            <a:avLst/>
          </a:prstGeom>
        </p:spPr>
        <p:txBody>
          <a:bodyPr lIns="365760" tIns="228600" rIns="0" bIns="0"/>
          <a:lstStyle>
            <a:lvl1pPr>
              <a:lnSpc>
                <a:spcPct val="100000"/>
              </a:lnSpc>
              <a:defRPr sz="3000" baseline="0">
                <a:solidFill>
                  <a:schemeClr val="bg1"/>
                </a:solidFill>
              </a:defRPr>
            </a:lvl1pPr>
          </a:lstStyle>
          <a:p>
            <a:r>
              <a:rPr lang="en-US" dirty="0" err="1"/>
              <a:t>tYPE</a:t>
            </a:r>
            <a:endParaRPr lang="en-US" dirty="0"/>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1371600" y="4050792"/>
            <a:ext cx="6400800" cy="312738"/>
          </a:xfrm>
          <a:prstGeom prst="rect">
            <a:avLst/>
          </a:prstGeom>
        </p:spPr>
        <p:txBody>
          <a:bodyPr lIns="0" anchor="t" anchorCtr="0"/>
          <a:lstStyle>
            <a:lvl1pPr marL="0" indent="0" algn="ctr">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Text Placeholder 5"/>
          <p:cNvSpPr>
            <a:spLocks noGrp="1"/>
          </p:cNvSpPr>
          <p:nvPr>
            <p:ph type="body" sz="quarter" idx="10"/>
          </p:nvPr>
        </p:nvSpPr>
        <p:spPr>
          <a:xfrm>
            <a:off x="5833872" y="1362456"/>
            <a:ext cx="374904" cy="832104"/>
          </a:xfrm>
          <a:prstGeom prst="rect">
            <a:avLst/>
          </a:prstGeom>
        </p:spPr>
        <p:txBody>
          <a:bodyPr/>
          <a:lstStyle>
            <a:lvl1pPr marL="0" indent="0" algn="l">
              <a:buNone/>
              <a:defRPr sz="4800" b="1">
                <a:latin typeface="Helvetica" panose="020B0604020202020204" pitchFamily="34" charset="0"/>
                <a:cs typeface="Helvetica" panose="020B0604020202020204" pitchFamily="34" charset="0"/>
              </a:defRPr>
            </a:lvl1pPr>
          </a:lstStyle>
          <a:p>
            <a:pPr lvl="0"/>
            <a:r>
              <a:rPr lang="en-US" dirty="0"/>
              <a:t>E</a:t>
            </a:r>
          </a:p>
        </p:txBody>
      </p:sp>
      <p:sp>
        <p:nvSpPr>
          <p:cNvPr id="8" name="Text Placeholder 7"/>
          <p:cNvSpPr>
            <a:spLocks noGrp="1"/>
          </p:cNvSpPr>
          <p:nvPr>
            <p:ph type="body" sz="quarter" idx="11"/>
          </p:nvPr>
        </p:nvSpPr>
        <p:spPr>
          <a:xfrm>
            <a:off x="3995928" y="2322576"/>
            <a:ext cx="2258568" cy="1380744"/>
          </a:xfrm>
          <a:prstGeom prst="rect">
            <a:avLst/>
          </a:prstGeom>
        </p:spPr>
        <p:txBody>
          <a:bodyPr/>
          <a:lstStyle>
            <a:lvl1pPr marL="0" indent="0">
              <a:buNone/>
              <a:defRPr sz="1500">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430874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8750808" cy="1009979"/>
          </a:xfrm>
          <a:prstGeom prst="rect">
            <a:avLst/>
          </a:prstGeom>
        </p:spPr>
        <p:txBody>
          <a:bodyPr lIns="365760" tIns="228600" rIns="0" bIns="0"/>
          <a:lstStyle>
            <a:lvl1pPr>
              <a:lnSpc>
                <a:spcPct val="100000"/>
              </a:lnSpc>
              <a:defRPr sz="3000" baseline="0">
                <a:solidFill>
                  <a:schemeClr val="bg1"/>
                </a:solidFill>
              </a:defRPr>
            </a:lvl1pPr>
          </a:lstStyle>
          <a:p>
            <a:r>
              <a:rPr lang="en-US" dirty="0" err="1"/>
              <a:t>tYPE</a:t>
            </a:r>
            <a:endParaRPr lang="en-US" dirty="0"/>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722376" y="4023360"/>
            <a:ext cx="7708392" cy="312738"/>
          </a:xfrm>
          <a:prstGeom prst="rect">
            <a:avLst/>
          </a:prstGeom>
        </p:spPr>
        <p:txBody>
          <a:bodyPr lIns="0" anchor="t" anchorCtr="0"/>
          <a:lstStyle>
            <a:lvl1pPr marL="0" indent="0" algn="ctr">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7"/>
          <p:cNvSpPr>
            <a:spLocks noGrp="1"/>
          </p:cNvSpPr>
          <p:nvPr>
            <p:ph type="body" sz="quarter" idx="11"/>
          </p:nvPr>
        </p:nvSpPr>
        <p:spPr>
          <a:xfrm>
            <a:off x="3995928" y="2295144"/>
            <a:ext cx="2258568" cy="1380744"/>
          </a:xfrm>
          <a:prstGeom prst="rect">
            <a:avLst/>
          </a:prstGeom>
        </p:spPr>
        <p:txBody>
          <a:bodyPr/>
          <a:lstStyle>
            <a:lvl1pPr marL="0" indent="0">
              <a:buNone/>
              <a:defRPr sz="1500">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080388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8750808" cy="1009979"/>
          </a:xfrm>
          <a:prstGeom prst="rect">
            <a:avLst/>
          </a:prstGeom>
        </p:spPr>
        <p:txBody>
          <a:bodyPr lIns="365760" tIns="228600" rIns="0" bIns="0"/>
          <a:lstStyle>
            <a:lvl1pPr>
              <a:lnSpc>
                <a:spcPct val="100000"/>
              </a:lnSpc>
              <a:defRPr sz="3000" baseline="0">
                <a:solidFill>
                  <a:schemeClr val="bg1"/>
                </a:solidFill>
              </a:defRPr>
            </a:lvl1pPr>
          </a:lstStyle>
          <a:p>
            <a:r>
              <a:rPr lang="en-US" dirty="0" err="1"/>
              <a:t>tYPE</a:t>
            </a:r>
            <a:endParaRPr lang="en-US" dirty="0"/>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0" y="4123944"/>
            <a:ext cx="9144000" cy="312738"/>
          </a:xfrm>
          <a:prstGeom prst="rect">
            <a:avLst/>
          </a:prstGeom>
        </p:spPr>
        <p:txBody>
          <a:bodyPr lIns="0" anchor="t" anchorCtr="0"/>
          <a:lstStyle>
            <a:lvl1pPr marL="0" indent="0" algn="ctr">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7"/>
          <p:cNvSpPr>
            <a:spLocks noGrp="1"/>
          </p:cNvSpPr>
          <p:nvPr>
            <p:ph type="body" sz="quarter" idx="11"/>
          </p:nvPr>
        </p:nvSpPr>
        <p:spPr>
          <a:xfrm>
            <a:off x="1645920" y="2496312"/>
            <a:ext cx="1911096" cy="1252728"/>
          </a:xfrm>
          <a:prstGeom prst="rect">
            <a:avLst/>
          </a:prstGeom>
        </p:spPr>
        <p:txBody>
          <a:bodyPr/>
          <a:lstStyle>
            <a:lvl1pPr marL="0" indent="0">
              <a:buNone/>
              <a:defRPr sz="1500">
                <a:latin typeface="Helvetica" panose="020B0604020202020204" pitchFamily="34" charset="0"/>
                <a:cs typeface="Helvetica" panose="020B0604020202020204" pitchFamily="34" charset="0"/>
              </a:defRPr>
            </a:lvl1pPr>
          </a:lstStyle>
          <a:p>
            <a:pPr lvl="0"/>
            <a:r>
              <a:rPr lang="en-US" dirty="0"/>
              <a:t>Edit Master text styles</a:t>
            </a:r>
          </a:p>
        </p:txBody>
      </p:sp>
      <p:sp>
        <p:nvSpPr>
          <p:cNvPr id="5" name="Text Placeholder 4"/>
          <p:cNvSpPr>
            <a:spLocks noGrp="1"/>
          </p:cNvSpPr>
          <p:nvPr>
            <p:ph type="body" sz="quarter" idx="12"/>
          </p:nvPr>
        </p:nvSpPr>
        <p:spPr>
          <a:xfrm>
            <a:off x="4974336" y="2240280"/>
            <a:ext cx="914400" cy="1280160"/>
          </a:xfrm>
          <a:prstGeom prst="rect">
            <a:avLst/>
          </a:prstGeom>
        </p:spPr>
        <p:txBody>
          <a:bodyPr/>
          <a:lstStyle>
            <a:lvl1pPr marL="0" indent="0" algn="ctr">
              <a:buNone/>
              <a:defRPr sz="7200">
                <a:latin typeface="Helvetica" panose="020B0604020202020204" pitchFamily="34" charset="0"/>
                <a:cs typeface="Helvetica" panose="020B0604020202020204" pitchFamily="34" charset="0"/>
              </a:defRPr>
            </a:lvl1pPr>
          </a:lstStyle>
          <a:p>
            <a:pPr lvl="0"/>
            <a:r>
              <a:rPr lang="en-US" dirty="0"/>
              <a:t>E</a:t>
            </a:r>
          </a:p>
        </p:txBody>
      </p:sp>
    </p:spTree>
    <p:extLst>
      <p:ext uri="{BB962C8B-B14F-4D97-AF65-F5344CB8AC3E}">
        <p14:creationId xmlns:p14="http://schemas.microsoft.com/office/powerpoint/2010/main" val="1567582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28800"/>
            <a:ext cx="2788920" cy="1673352"/>
          </a:xfrm>
          <a:prstGeom prst="rect">
            <a:avLst/>
          </a:prstGeom>
        </p:spPr>
        <p:txBody>
          <a:bodyPr lIns="137160" tIns="228600" rIns="45720" bIns="0" anchor="t" anchorCtr="0"/>
          <a:lstStyle>
            <a:lvl1pPr>
              <a:lnSpc>
                <a:spcPct val="100000"/>
              </a:lnSpc>
              <a:defRPr sz="2000" b="0" baseline="0">
                <a:solidFill>
                  <a:schemeClr val="bg1"/>
                </a:solidFill>
              </a:defRPr>
            </a:lvl1pPr>
          </a:lstStyle>
          <a:p>
            <a:r>
              <a:rPr lang="en-US" dirty="0" err="1"/>
              <a:t>typeeeeeeeeeeeeeeee</a:t>
            </a:r>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200400" y="1481328"/>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200400" y="722376"/>
            <a:ext cx="5696712" cy="274320"/>
          </a:xfrm>
          <a:prstGeom prst="rect">
            <a:avLst/>
          </a:prstGeom>
        </p:spPr>
        <p:txBody>
          <a:bodyPr lIns="0"/>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7260336" y="3319272"/>
            <a:ext cx="1490472" cy="1316736"/>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ext Placeholder 5"/>
          <p:cNvSpPr>
            <a:spLocks noGrp="1"/>
          </p:cNvSpPr>
          <p:nvPr>
            <p:ph type="body" sz="quarter" idx="13"/>
          </p:nvPr>
        </p:nvSpPr>
        <p:spPr>
          <a:xfrm>
            <a:off x="3200400" y="2569464"/>
            <a:ext cx="3694176" cy="310896"/>
          </a:xfrm>
          <a:prstGeom prst="rect">
            <a:avLst/>
          </a:prstGeom>
        </p:spPr>
        <p:txBody>
          <a:bodyPr lIns="0"/>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49319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28800"/>
            <a:ext cx="2788920" cy="1673352"/>
          </a:xfrm>
          <a:prstGeom prst="rect">
            <a:avLst/>
          </a:prstGeom>
        </p:spPr>
        <p:txBody>
          <a:bodyPr lIns="137160" tIns="228600" rIns="45720" bIns="0" anchor="t" anchorCtr="0"/>
          <a:lstStyle>
            <a:lvl1pPr>
              <a:lnSpc>
                <a:spcPct val="100000"/>
              </a:lnSpc>
              <a:defRPr sz="2000" b="0" baseline="0">
                <a:solidFill>
                  <a:schemeClr val="bg1"/>
                </a:solidFill>
              </a:defRPr>
            </a:lvl1pPr>
          </a:lstStyle>
          <a:p>
            <a:r>
              <a:rPr lang="en-US" dirty="0" err="1"/>
              <a:t>typeeeeeeeeeeeeeeee</a:t>
            </a:r>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200400" y="1481328"/>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200400" y="722376"/>
            <a:ext cx="5696712" cy="274320"/>
          </a:xfrm>
          <a:prstGeom prst="rect">
            <a:avLst/>
          </a:prstGeom>
        </p:spPr>
        <p:txBody>
          <a:bodyPr lIns="0"/>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7260336" y="3319272"/>
            <a:ext cx="1490472" cy="1316736"/>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ext Placeholder 5"/>
          <p:cNvSpPr>
            <a:spLocks noGrp="1"/>
          </p:cNvSpPr>
          <p:nvPr>
            <p:ph type="body" sz="quarter" idx="13"/>
          </p:nvPr>
        </p:nvSpPr>
        <p:spPr>
          <a:xfrm>
            <a:off x="3200400" y="2569464"/>
            <a:ext cx="3694176" cy="310896"/>
          </a:xfrm>
          <a:prstGeom prst="rect">
            <a:avLst/>
          </a:prstGeom>
        </p:spPr>
        <p:txBody>
          <a:bodyPr lIns="0"/>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9" name="Text Placeholder 8"/>
          <p:cNvSpPr>
            <a:spLocks noGrp="1"/>
          </p:cNvSpPr>
          <p:nvPr>
            <p:ph type="body" sz="quarter" idx="14"/>
          </p:nvPr>
        </p:nvSpPr>
        <p:spPr>
          <a:xfrm>
            <a:off x="6574536" y="1737360"/>
            <a:ext cx="374904" cy="832104"/>
          </a:xfrm>
          <a:prstGeom prst="rect">
            <a:avLst/>
          </a:prstGeom>
        </p:spPr>
        <p:txBody>
          <a:bodyPr/>
          <a:lstStyle>
            <a:lvl1pPr marL="0" indent="0">
              <a:buNone/>
              <a:defRPr sz="4800" b="1">
                <a:latin typeface="Helvetica" panose="020B0604020202020204" pitchFamily="34" charset="0"/>
                <a:cs typeface="Helvetica" panose="020B0604020202020204" pitchFamily="34" charset="0"/>
              </a:defRPr>
            </a:lvl1pPr>
          </a:lstStyle>
          <a:p>
            <a:pPr lvl="0"/>
            <a:r>
              <a:rPr lang="en-US" dirty="0"/>
              <a:t>E</a:t>
            </a:r>
          </a:p>
        </p:txBody>
      </p:sp>
    </p:spTree>
    <p:extLst>
      <p:ext uri="{BB962C8B-B14F-4D97-AF65-F5344CB8AC3E}">
        <p14:creationId xmlns:p14="http://schemas.microsoft.com/office/powerpoint/2010/main" val="2707294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28800"/>
            <a:ext cx="2788920" cy="1673352"/>
          </a:xfrm>
          <a:prstGeom prst="rect">
            <a:avLst/>
          </a:prstGeom>
        </p:spPr>
        <p:txBody>
          <a:bodyPr lIns="137160" tIns="228600" rIns="45720" bIns="0" anchor="t" anchorCtr="0"/>
          <a:lstStyle>
            <a:lvl1pPr>
              <a:lnSpc>
                <a:spcPct val="100000"/>
              </a:lnSpc>
              <a:defRPr sz="2000" b="0" baseline="0">
                <a:solidFill>
                  <a:schemeClr val="bg1"/>
                </a:solidFill>
              </a:defRPr>
            </a:lvl1pPr>
          </a:lstStyle>
          <a:p>
            <a:r>
              <a:rPr lang="en-US" dirty="0" err="1"/>
              <a:t>typeeeeeeeeeeeeeeee</a:t>
            </a:r>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200400" y="1481328"/>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200400" y="722376"/>
            <a:ext cx="5696712" cy="274320"/>
          </a:xfrm>
          <a:prstGeom prst="rect">
            <a:avLst/>
          </a:prstGeom>
        </p:spPr>
        <p:txBody>
          <a:bodyPr lIns="0"/>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7260336" y="3319272"/>
            <a:ext cx="1490472" cy="1316736"/>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ext Placeholder 5"/>
          <p:cNvSpPr>
            <a:spLocks noGrp="1"/>
          </p:cNvSpPr>
          <p:nvPr>
            <p:ph type="body" sz="quarter" idx="13"/>
          </p:nvPr>
        </p:nvSpPr>
        <p:spPr>
          <a:xfrm>
            <a:off x="3200400" y="2569464"/>
            <a:ext cx="3694176" cy="310896"/>
          </a:xfrm>
          <a:prstGeom prst="rect">
            <a:avLst/>
          </a:prstGeom>
        </p:spPr>
        <p:txBody>
          <a:bodyPr lIns="0"/>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079518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28800"/>
            <a:ext cx="2788920" cy="1673352"/>
          </a:xfrm>
          <a:prstGeom prst="rect">
            <a:avLst/>
          </a:prstGeom>
        </p:spPr>
        <p:txBody>
          <a:bodyPr lIns="137160" tIns="228600" rIns="45720" bIns="0" anchor="t" anchorCtr="0"/>
          <a:lstStyle>
            <a:lvl1pPr>
              <a:lnSpc>
                <a:spcPct val="100000"/>
              </a:lnSpc>
              <a:defRPr sz="2000" b="0" baseline="0">
                <a:solidFill>
                  <a:schemeClr val="bg1"/>
                </a:solidFill>
              </a:defRPr>
            </a:lvl1pPr>
          </a:lstStyle>
          <a:p>
            <a:r>
              <a:rPr lang="en-US" dirty="0" err="1"/>
              <a:t>typeeeeeeeeeeeeeeee</a:t>
            </a:r>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200400" y="1709928"/>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200400" y="722376"/>
            <a:ext cx="4782312" cy="310896"/>
          </a:xfrm>
          <a:prstGeom prst="rect">
            <a:avLst/>
          </a:prstGeom>
        </p:spPr>
        <p:txBody>
          <a:bodyPr lIns="0"/>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7260336" y="3319272"/>
            <a:ext cx="1490472" cy="1316736"/>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ext Placeholder 5"/>
          <p:cNvSpPr>
            <a:spLocks noGrp="1"/>
          </p:cNvSpPr>
          <p:nvPr>
            <p:ph type="body" sz="quarter" idx="13"/>
          </p:nvPr>
        </p:nvSpPr>
        <p:spPr>
          <a:xfrm>
            <a:off x="3200400" y="2670048"/>
            <a:ext cx="3694176" cy="310896"/>
          </a:xfrm>
          <a:prstGeom prst="rect">
            <a:avLst/>
          </a:prstGeom>
        </p:spPr>
        <p:txBody>
          <a:bodyPr lIns="0"/>
          <a:lstStyle>
            <a:lvl1pPr marL="0" indent="0">
              <a:buNone/>
              <a:defRPr sz="18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86629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4" name="Text Placeholder 3"/>
          <p:cNvSpPr>
            <a:spLocks noGrp="1"/>
          </p:cNvSpPr>
          <p:nvPr>
            <p:ph type="body" sz="quarter" idx="10"/>
          </p:nvPr>
        </p:nvSpPr>
        <p:spPr>
          <a:xfrm>
            <a:off x="1042416" y="4626864"/>
            <a:ext cx="7845552" cy="365760"/>
          </a:xfrm>
          <a:prstGeom prst="rect">
            <a:avLst/>
          </a:prstGeom>
        </p:spPr>
        <p:txBody>
          <a:bodyPr/>
          <a:lstStyle>
            <a:lvl1pPr marL="0" indent="0">
              <a:buNone/>
              <a:defRPr sz="1800" b="1" u="sng">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06219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504" y="630936"/>
            <a:ext cx="1380744" cy="1444752"/>
          </a:xfrm>
          <a:prstGeom prst="rect">
            <a:avLst/>
          </a:prstGeom>
        </p:spPr>
        <p:txBody>
          <a:bodyPr/>
          <a:lstStyle>
            <a:lvl1pPr marL="0" indent="0">
              <a:buNone/>
              <a:defRPr sz="8800">
                <a:solidFill>
                  <a:srgbClr val="FEE5AD"/>
                </a:solidFill>
                <a:latin typeface="Helvetica" panose="020B0604020202020204" pitchFamily="34" charset="0"/>
                <a:cs typeface="Helvetica" panose="020B0604020202020204" pitchFamily="34" charset="0"/>
              </a:defRPr>
            </a:lvl1pPr>
          </a:lstStyle>
          <a:p>
            <a:pPr lvl="0"/>
            <a:r>
              <a:rPr lang="en-US" dirty="0"/>
              <a:t>Cl</a:t>
            </a:r>
          </a:p>
        </p:txBody>
      </p:sp>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28800"/>
            <a:ext cx="2788920" cy="1673352"/>
          </a:xfrm>
          <a:prstGeom prst="rect">
            <a:avLst/>
          </a:prstGeom>
        </p:spPr>
        <p:txBody>
          <a:bodyPr lIns="137160" tIns="228600" rIns="45720" bIns="0" anchor="t" anchorCtr="0"/>
          <a:lstStyle>
            <a:lvl1pPr>
              <a:lnSpc>
                <a:spcPct val="100000"/>
              </a:lnSpc>
              <a:defRPr sz="2000" b="0" baseline="0">
                <a:solidFill>
                  <a:schemeClr val="bg1"/>
                </a:solidFill>
              </a:defRPr>
            </a:lvl1pPr>
          </a:lstStyle>
          <a:p>
            <a:r>
              <a:rPr lang="en-US" dirty="0" err="1"/>
              <a:t>typeeeeeeeeeeeeeeee</a:t>
            </a:r>
            <a:endParaRPr lang="en-US" dirty="0"/>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200400" y="1700784"/>
            <a:ext cx="3867912" cy="612648"/>
          </a:xfrm>
          <a:prstGeom prst="rect">
            <a:avLst/>
          </a:prstGeom>
        </p:spPr>
        <p:txBody>
          <a:bodyPr/>
          <a:lstStyle>
            <a:lvl1pPr marL="274320" indent="-274320">
              <a:lnSpc>
                <a:spcPct val="100000"/>
              </a:lnSpc>
              <a:buClr>
                <a:srgbClr val="1D4D78"/>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
        <p:nvSpPr>
          <p:cNvPr id="5" name="Text Placeholder 4"/>
          <p:cNvSpPr>
            <a:spLocks noGrp="1"/>
          </p:cNvSpPr>
          <p:nvPr>
            <p:ph type="body" sz="quarter" idx="11"/>
          </p:nvPr>
        </p:nvSpPr>
        <p:spPr>
          <a:xfrm>
            <a:off x="3200400" y="722376"/>
            <a:ext cx="3803904" cy="310896"/>
          </a:xfrm>
          <a:prstGeom prst="rect">
            <a:avLst/>
          </a:prstGeom>
        </p:spPr>
        <p:txBody>
          <a:bodyPr lIns="0"/>
          <a:lstStyle>
            <a:lvl1pPr marL="0" indent="0">
              <a:buNone/>
              <a:defRPr sz="20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buNone/>
              <a:defRPr sz="2000">
                <a:solidFill>
                  <a:schemeClr val="tx1">
                    <a:lumMod val="65000"/>
                    <a:lumOff val="35000"/>
                  </a:schemeClr>
                </a:solidFill>
                <a:latin typeface="Helvetica" panose="020B0604020202020204" pitchFamily="34" charset="0"/>
                <a:cs typeface="Helvetica" panose="020B0604020202020204" pitchFamily="34" charset="0"/>
              </a:defRPr>
            </a:lvl2pPr>
            <a:lvl3pPr marL="914400" indent="0">
              <a:buNone/>
              <a:defRPr sz="2000">
                <a:solidFill>
                  <a:schemeClr val="tx1">
                    <a:lumMod val="65000"/>
                    <a:lumOff val="35000"/>
                  </a:schemeClr>
                </a:solidFill>
                <a:latin typeface="Helvetica" panose="020B0604020202020204" pitchFamily="34" charset="0"/>
                <a:cs typeface="Helvetica" panose="020B0604020202020204" pitchFamily="34" charset="0"/>
              </a:defRPr>
            </a:lvl3pPr>
            <a:lvl4pPr marL="1371600" indent="0">
              <a:buNone/>
              <a:defRPr sz="2000">
                <a:solidFill>
                  <a:schemeClr val="tx1">
                    <a:lumMod val="65000"/>
                    <a:lumOff val="35000"/>
                  </a:schemeClr>
                </a:solidFill>
                <a:latin typeface="Helvetica" panose="020B0604020202020204" pitchFamily="34" charset="0"/>
                <a:cs typeface="Helvetica" panose="020B0604020202020204" pitchFamily="34" charset="0"/>
              </a:defRPr>
            </a:lvl4pPr>
            <a:lvl5pPr marL="1828800" indent="0">
              <a:buNone/>
              <a:defRPr sz="2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 Master text styles</a:t>
            </a:r>
          </a:p>
        </p:txBody>
      </p:sp>
      <p:sp>
        <p:nvSpPr>
          <p:cNvPr id="7" name="Text Placeholder 6"/>
          <p:cNvSpPr>
            <a:spLocks noGrp="1"/>
          </p:cNvSpPr>
          <p:nvPr>
            <p:ph type="body" sz="quarter" idx="12"/>
          </p:nvPr>
        </p:nvSpPr>
        <p:spPr>
          <a:xfrm>
            <a:off x="7260336" y="3538728"/>
            <a:ext cx="1490472" cy="1316736"/>
          </a:xfrm>
          <a:prstGeom prst="rect">
            <a:avLst/>
          </a:prstGeom>
        </p:spPr>
        <p:txBody>
          <a:bodyPr/>
          <a:lstStyle>
            <a:lvl1pPr marL="0" indent="0" algn="ctr">
              <a:buNone/>
              <a:defRPr sz="1300">
                <a:latin typeface="Helvetica" panose="020B0604020202020204" pitchFamily="34" charset="0"/>
                <a:cs typeface="Helvetica" panose="020B0604020202020204" pitchFamily="34" charset="0"/>
              </a:defRPr>
            </a:lvl1pPr>
            <a:lvl2pPr marL="457200" indent="0" algn="ctr">
              <a:buNone/>
              <a:defRPr sz="1300">
                <a:latin typeface="Helvetica" panose="020B0604020202020204" pitchFamily="34" charset="0"/>
                <a:cs typeface="Helvetica" panose="020B0604020202020204" pitchFamily="34" charset="0"/>
              </a:defRPr>
            </a:lvl2pPr>
            <a:lvl3pPr marL="914400" indent="0" algn="ctr">
              <a:buNone/>
              <a:defRPr sz="1300">
                <a:latin typeface="Helvetica" panose="020B0604020202020204" pitchFamily="34" charset="0"/>
                <a:cs typeface="Helvetica" panose="020B0604020202020204" pitchFamily="34" charset="0"/>
              </a:defRPr>
            </a:lvl3pPr>
            <a:lvl4pPr marL="1371600" indent="0">
              <a:buNone/>
              <a:defRPr sz="1300">
                <a:latin typeface="Helvetica" panose="020B0604020202020204" pitchFamily="34" charset="0"/>
                <a:cs typeface="Helvetica" panose="020B0604020202020204" pitchFamily="34" charset="0"/>
              </a:defRPr>
            </a:lvl4pPr>
            <a:lvl5pPr marL="1828800" indent="0">
              <a:buNone/>
              <a:defRPr sz="130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9" name="Rounded Rectangle 8" descr="[decorative]">
            <a:extLst>
              <a:ext uri="{FF2B5EF4-FFF2-40B4-BE49-F238E27FC236}">
                <a16:creationId xmlns:a16="http://schemas.microsoft.com/office/drawing/2014/main" id="{822F0A73-4717-FA46-89E1-484EEB0207C9}"/>
              </a:ext>
            </a:extLst>
          </p:cNvPr>
          <p:cNvSpPr/>
          <p:nvPr userDrawn="1"/>
        </p:nvSpPr>
        <p:spPr>
          <a:xfrm>
            <a:off x="3234759" y="2486560"/>
            <a:ext cx="4184136" cy="2256714"/>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6" name="Text Placeholder 5"/>
          <p:cNvSpPr>
            <a:spLocks noGrp="1"/>
          </p:cNvSpPr>
          <p:nvPr>
            <p:ph type="body" sz="quarter" idx="13"/>
          </p:nvPr>
        </p:nvSpPr>
        <p:spPr>
          <a:xfrm>
            <a:off x="3310128" y="2615184"/>
            <a:ext cx="3813048" cy="2112264"/>
          </a:xfrm>
          <a:prstGeom prst="rect">
            <a:avLst/>
          </a:prstGeom>
        </p:spPr>
        <p:txBody>
          <a:bodyPr lIns="91440"/>
          <a:lstStyle>
            <a:lvl1pPr marL="0" indent="0">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509445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Rounded Rectangle 2" descr="[decorative]">
            <a:extLst>
              <a:ext uri="{FF2B5EF4-FFF2-40B4-BE49-F238E27FC236}">
                <a16:creationId xmlns:a16="http://schemas.microsoft.com/office/drawing/2014/main" id="{D44D29D2-1566-5048-8014-1C39B880ECDE}"/>
              </a:ext>
            </a:extLst>
          </p:cNvPr>
          <p:cNvSpPr/>
          <p:nvPr userDrawn="1"/>
        </p:nvSpPr>
        <p:spPr>
          <a:xfrm>
            <a:off x="228600" y="1064417"/>
            <a:ext cx="8789276" cy="3648908"/>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decorative]">
            <a:extLst>
              <a:ext uri="{FF2B5EF4-FFF2-40B4-BE49-F238E27FC236}">
                <a16:creationId xmlns:a16="http://schemas.microsoft.com/office/drawing/2014/main" id="{B6B3316B-DD57-D246-9623-67F06036A1E8}"/>
              </a:ext>
            </a:extLst>
          </p:cNvPr>
          <p:cNvSpPr/>
          <p:nvPr userDrawn="1"/>
        </p:nvSpPr>
        <p:spPr>
          <a:xfrm>
            <a:off x="414170" y="1250153"/>
            <a:ext cx="8418136" cy="3273853"/>
          </a:xfrm>
          <a:prstGeom prst="rect">
            <a:avLst/>
          </a:prstGeom>
          <a:solidFill>
            <a:srgbClr val="1D4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decorative]">
            <a:extLst>
              <a:ext uri="{FF2B5EF4-FFF2-40B4-BE49-F238E27FC236}">
                <a16:creationId xmlns:a16="http://schemas.microsoft.com/office/drawing/2014/main" id="{03E55B01-1582-D24C-ABB2-D0A8BAC39DB8}"/>
              </a:ext>
            </a:extLst>
          </p:cNvPr>
          <p:cNvSpPr/>
          <p:nvPr userDrawn="1"/>
        </p:nvSpPr>
        <p:spPr>
          <a:xfrm>
            <a:off x="562033" y="1393028"/>
            <a:ext cx="8122411" cy="3002321"/>
          </a:xfrm>
          <a:prstGeom prst="rect">
            <a:avLst/>
          </a:prstGeom>
          <a:solidFill>
            <a:srgbClr val="1D4D78"/>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a:xfrm>
            <a:off x="676656" y="1536192"/>
            <a:ext cx="4489704" cy="1234440"/>
          </a:xfrm>
          <a:prstGeom prst="rect">
            <a:avLst/>
          </a:prstGeom>
        </p:spPr>
        <p:txBody>
          <a:bodyPr/>
          <a:lstStyle>
            <a:lvl1pPr marL="0" indent="0">
              <a:buNone/>
              <a:defRPr sz="1800">
                <a:solidFill>
                  <a:srgbClr val="FEE6AD"/>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10" name="Text Placeholder 9"/>
          <p:cNvSpPr>
            <a:spLocks noGrp="1"/>
          </p:cNvSpPr>
          <p:nvPr>
            <p:ph type="body" sz="quarter" idx="11"/>
          </p:nvPr>
        </p:nvSpPr>
        <p:spPr>
          <a:xfrm>
            <a:off x="777240" y="2862072"/>
            <a:ext cx="3794760" cy="365760"/>
          </a:xfrm>
          <a:prstGeom prst="rect">
            <a:avLst/>
          </a:prstGeom>
        </p:spPr>
        <p:txBody>
          <a:bodyPr/>
          <a:lstStyle>
            <a:lvl1pPr marL="0" indent="0" algn="ctr">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12" name="Text Placeholder 11"/>
          <p:cNvSpPr>
            <a:spLocks noGrp="1"/>
          </p:cNvSpPr>
          <p:nvPr>
            <p:ph type="body" sz="quarter" idx="12"/>
          </p:nvPr>
        </p:nvSpPr>
        <p:spPr>
          <a:xfrm>
            <a:off x="4379976" y="1453896"/>
            <a:ext cx="4306824" cy="338328"/>
          </a:xfrm>
          <a:prstGeom prst="rect">
            <a:avLst/>
          </a:prstGeom>
        </p:spPr>
        <p:txBody>
          <a:bodyPr/>
          <a:lstStyle>
            <a:lvl1pPr marL="0" indent="0" algn="ctr">
              <a:buNone/>
              <a:defRPr sz="16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14" name="Text Placeholder 13"/>
          <p:cNvSpPr>
            <a:spLocks noGrp="1"/>
          </p:cNvSpPr>
          <p:nvPr>
            <p:ph type="body" sz="quarter" idx="13"/>
          </p:nvPr>
        </p:nvSpPr>
        <p:spPr>
          <a:xfrm>
            <a:off x="4892040" y="2862072"/>
            <a:ext cx="3794760" cy="365760"/>
          </a:xfrm>
          <a:prstGeom prst="rect">
            <a:avLst/>
          </a:prstGeom>
        </p:spPr>
        <p:txBody>
          <a:bodyPr/>
          <a:lstStyle>
            <a:lvl1pPr marL="0" indent="0" algn="ctr">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16" name="Text Placeholder 15"/>
          <p:cNvSpPr>
            <a:spLocks noGrp="1"/>
          </p:cNvSpPr>
          <p:nvPr>
            <p:ph type="body" sz="quarter" idx="14"/>
          </p:nvPr>
        </p:nvSpPr>
        <p:spPr>
          <a:xfrm>
            <a:off x="2203450" y="3639312"/>
            <a:ext cx="374904" cy="356616"/>
          </a:xfrm>
          <a:prstGeom prst="rect">
            <a:avLst/>
          </a:prstGeom>
        </p:spPr>
        <p:txBody>
          <a:bodyPr/>
          <a:lstStyle>
            <a:lvl1pPr marL="0" indent="0" algn="ctr">
              <a:buNone/>
              <a:defRPr sz="20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
        <p:nvSpPr>
          <p:cNvPr id="18" name="Text Placeholder 17"/>
          <p:cNvSpPr>
            <a:spLocks noGrp="1"/>
          </p:cNvSpPr>
          <p:nvPr>
            <p:ph type="body" sz="quarter" idx="15"/>
          </p:nvPr>
        </p:nvSpPr>
        <p:spPr>
          <a:xfrm>
            <a:off x="7114032" y="2075688"/>
            <a:ext cx="374904" cy="356616"/>
          </a:xfrm>
          <a:prstGeom prst="rect">
            <a:avLst/>
          </a:prstGeom>
        </p:spPr>
        <p:txBody>
          <a:bodyPr/>
          <a:lstStyle>
            <a:lvl1pPr marL="0" indent="0" algn="ctr">
              <a:buNone/>
              <a:defRPr sz="20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
        <p:nvSpPr>
          <p:cNvPr id="20" name="Text Placeholder 19"/>
          <p:cNvSpPr>
            <a:spLocks noGrp="1"/>
          </p:cNvSpPr>
          <p:nvPr>
            <p:ph type="body" sz="quarter" idx="16"/>
          </p:nvPr>
        </p:nvSpPr>
        <p:spPr>
          <a:xfrm>
            <a:off x="5916168" y="3639312"/>
            <a:ext cx="374904" cy="356616"/>
          </a:xfrm>
          <a:prstGeom prst="rect">
            <a:avLst/>
          </a:prstGeom>
        </p:spPr>
        <p:txBody>
          <a:bodyPr/>
          <a:lstStyle>
            <a:lvl1pPr marL="0" indent="0" algn="ctr">
              <a:buNone/>
              <a:defRPr sz="20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Tree>
    <p:extLst>
      <p:ext uri="{BB962C8B-B14F-4D97-AF65-F5344CB8AC3E}">
        <p14:creationId xmlns:p14="http://schemas.microsoft.com/office/powerpoint/2010/main" val="2579128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100584"/>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1051560" y="2578608"/>
            <a:ext cx="1335024" cy="338328"/>
          </a:xfrm>
          <a:prstGeom prst="rect">
            <a:avLst/>
          </a:prstGeom>
        </p:spPr>
        <p:txBody>
          <a:bodyPr/>
          <a:lstStyle>
            <a:lvl1pPr marL="0" indent="0" algn="ctr">
              <a:buNone/>
              <a:defRPr sz="1600">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7" name="Text Placeholder 6"/>
          <p:cNvSpPr>
            <a:spLocks noGrp="1"/>
          </p:cNvSpPr>
          <p:nvPr>
            <p:ph type="body" sz="quarter" idx="11"/>
          </p:nvPr>
        </p:nvSpPr>
        <p:spPr>
          <a:xfrm>
            <a:off x="868680" y="3986784"/>
            <a:ext cx="1746504" cy="338328"/>
          </a:xfrm>
          <a:prstGeom prst="rect">
            <a:avLst/>
          </a:prstGeom>
        </p:spPr>
        <p:txBody>
          <a:bodyPr/>
          <a:lstStyle>
            <a:lvl1pPr marL="0" indent="0" algn="ctr">
              <a:buNone/>
              <a:defRPr lang="en-US" sz="1600"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
        <p:nvSpPr>
          <p:cNvPr id="9" name="Text Placeholder 8"/>
          <p:cNvSpPr>
            <a:spLocks noGrp="1"/>
          </p:cNvSpPr>
          <p:nvPr>
            <p:ph type="body" sz="quarter" idx="12"/>
          </p:nvPr>
        </p:nvSpPr>
        <p:spPr>
          <a:xfrm>
            <a:off x="3584448" y="2258568"/>
            <a:ext cx="2057400" cy="338328"/>
          </a:xfrm>
          <a:prstGeom prst="rect">
            <a:avLst/>
          </a:prstGeom>
        </p:spPr>
        <p:txBody>
          <a:bodyPr/>
          <a:lstStyle>
            <a:lvl1pPr marL="0" indent="0" algn="ctr">
              <a:buNone/>
              <a:defRPr lang="en-US" sz="1600"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
        <p:nvSpPr>
          <p:cNvPr id="11" name="Text Placeholder 10"/>
          <p:cNvSpPr>
            <a:spLocks noGrp="1"/>
          </p:cNvSpPr>
          <p:nvPr>
            <p:ph type="body" sz="quarter" idx="13"/>
          </p:nvPr>
        </p:nvSpPr>
        <p:spPr>
          <a:xfrm>
            <a:off x="6181344" y="2258568"/>
            <a:ext cx="1682496" cy="338328"/>
          </a:xfrm>
          <a:prstGeom prst="rect">
            <a:avLst/>
          </a:prstGeom>
        </p:spPr>
        <p:txBody>
          <a:bodyPr/>
          <a:lstStyle>
            <a:lvl1pPr marL="0" indent="0" algn="ctr">
              <a:buNone/>
              <a:defRPr lang="en-US" sz="1600"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
        <p:nvSpPr>
          <p:cNvPr id="13" name="Text Placeholder 12"/>
          <p:cNvSpPr>
            <a:spLocks noGrp="1"/>
          </p:cNvSpPr>
          <p:nvPr>
            <p:ph type="body" sz="quarter" idx="14"/>
          </p:nvPr>
        </p:nvSpPr>
        <p:spPr>
          <a:xfrm>
            <a:off x="5550408" y="3986784"/>
            <a:ext cx="3300984" cy="338328"/>
          </a:xfrm>
          <a:prstGeom prst="rect">
            <a:avLst/>
          </a:prstGeom>
        </p:spPr>
        <p:txBody>
          <a:bodyPr/>
          <a:lstStyle>
            <a:lvl1pPr marL="0" indent="0" algn="ctr">
              <a:buNone/>
              <a:defRPr lang="en-US" sz="1600"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
        <p:nvSpPr>
          <p:cNvPr id="15" name="Text Placeholder 14"/>
          <p:cNvSpPr>
            <a:spLocks noGrp="1"/>
          </p:cNvSpPr>
          <p:nvPr>
            <p:ph type="body" sz="quarter" idx="15"/>
          </p:nvPr>
        </p:nvSpPr>
        <p:spPr>
          <a:xfrm>
            <a:off x="2862072" y="4535424"/>
            <a:ext cx="3584448" cy="466344"/>
          </a:xfrm>
          <a:prstGeom prst="rect">
            <a:avLst/>
          </a:prstGeom>
        </p:spPr>
        <p:txBody>
          <a:bodyPr lIns="0"/>
          <a:lstStyle>
            <a:lvl1pPr marL="0" indent="0" algn="ctr">
              <a:buNone/>
              <a:defRPr lang="en-US" sz="2400" b="1" u="sng" kern="1200" dirty="0" smtClean="0">
                <a:solidFill>
                  <a:schemeClr val="bg1"/>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740059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
            <a:ext cx="8436334" cy="850790"/>
          </a:xfrm>
          <a:prstGeom prst="rect">
            <a:avLst/>
          </a:prstGeom>
        </p:spPr>
        <p:txBody>
          <a:bodyPr lIns="365760" tIns="228600" rIns="45720" bIns="0" anchor="t" anchorCtr="0"/>
          <a:lstStyle>
            <a:lvl1pPr>
              <a:lnSpc>
                <a:spcPct val="100000"/>
              </a:lnSpc>
              <a:defRPr sz="32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0362" y="1097280"/>
            <a:ext cx="7562088" cy="61264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0362" y="1709928"/>
            <a:ext cx="4215384" cy="2002536"/>
          </a:xfrm>
          <a:prstGeom prst="rect">
            <a:avLst/>
          </a:prstGeom>
        </p:spPr>
        <p:txBody>
          <a:bodyPr/>
          <a:lstStyle>
            <a:lvl1pPr marL="182880" indent="-182880">
              <a:lnSpc>
                <a:spcPct val="100000"/>
              </a:lnSpc>
              <a:buClr>
                <a:srgbClr val="1D4D78"/>
              </a:buClr>
              <a:buFont typeface="Arial" panose="020B0604020202020204" pitchFamily="34" charset="0"/>
              <a:buChar char="•"/>
              <a:defRPr sz="2000" b="0" i="0">
                <a:solidFill>
                  <a:schemeClr val="tx1">
                    <a:lumMod val="65000"/>
                    <a:lumOff val="35000"/>
                  </a:schemeClr>
                </a:solidFill>
                <a:latin typeface="Helvetica" pitchFamily="2" charset="0"/>
              </a:defRPr>
            </a:lvl1pPr>
            <a:lvl2pPr marL="365760" indent="-182880">
              <a:lnSpc>
                <a:spcPct val="100000"/>
              </a:lnSpc>
              <a:buClr>
                <a:srgbClr val="9B3546"/>
              </a:buClr>
              <a:buFont typeface="System Font Regular"/>
              <a:buChar char="−"/>
              <a:defRPr sz="2000" b="0" i="0">
                <a:solidFill>
                  <a:schemeClr val="tx1">
                    <a:lumMod val="65000"/>
                    <a:lumOff val="35000"/>
                  </a:schemeClr>
                </a:solidFill>
                <a:latin typeface="Helvetica" pitchFamily="2" charset="0"/>
              </a:defRPr>
            </a:lvl2pPr>
            <a:lvl5pPr marL="1828800" indent="0">
              <a:buNone/>
              <a:defRPr/>
            </a:lvl5pPr>
          </a:lstStyle>
          <a:p>
            <a:pPr lvl="0"/>
            <a:r>
              <a:rPr lang="en-US" dirty="0"/>
              <a:t>Edit Master text styles</a:t>
            </a:r>
          </a:p>
          <a:p>
            <a:pPr lvl="1"/>
            <a:endParaRPr lang="en-US" dirty="0"/>
          </a:p>
        </p:txBody>
      </p:sp>
      <p:sp>
        <p:nvSpPr>
          <p:cNvPr id="6" name="Text Placeholder 5"/>
          <p:cNvSpPr>
            <a:spLocks noGrp="1"/>
          </p:cNvSpPr>
          <p:nvPr>
            <p:ph type="body" sz="quarter" idx="10"/>
          </p:nvPr>
        </p:nvSpPr>
        <p:spPr>
          <a:xfrm>
            <a:off x="1170432" y="4178808"/>
            <a:ext cx="3593592" cy="612648"/>
          </a:xfrm>
          <a:prstGeom prst="rect">
            <a:avLst/>
          </a:prstGeom>
        </p:spPr>
        <p:txBody>
          <a:bodyPr lIns="0"/>
          <a:lstStyle>
            <a:lvl1pPr marL="0" indent="0">
              <a:buNone/>
              <a:defRPr sz="2000" b="1" u="sng">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692910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p:nvPr>
        </p:nvSpPr>
        <p:spPr>
          <a:xfrm>
            <a:off x="365760" y="685800"/>
            <a:ext cx="5870448" cy="822960"/>
          </a:xfrm>
          <a:prstGeom prst="rect">
            <a:avLst/>
          </a:prstGeom>
        </p:spPr>
        <p:txBody>
          <a:bodyPr lIns="0" tIns="0" rIns="0" bIns="0" anchor="t" anchorCtr="0">
            <a:noAutofit/>
          </a:bodyPr>
          <a:lstStyle>
            <a:lvl1pPr algn="l">
              <a:defRPr sz="6000" b="1" i="0">
                <a:solidFill>
                  <a:srgbClr val="1D4D78"/>
                </a:solidFill>
                <a:latin typeface="Helvetica" pitchFamily="2" charset="0"/>
              </a:defRPr>
            </a:lvl1pPr>
          </a:lstStyle>
          <a:p>
            <a:r>
              <a:rPr lang="en-US" dirty="0"/>
              <a:t>Click to edit</a:t>
            </a:r>
          </a:p>
        </p:txBody>
      </p:sp>
      <p:sp>
        <p:nvSpPr>
          <p:cNvPr id="5" name="Text Placeholder 4"/>
          <p:cNvSpPr>
            <a:spLocks noGrp="1"/>
          </p:cNvSpPr>
          <p:nvPr>
            <p:ph type="body" sz="quarter" idx="10"/>
          </p:nvPr>
        </p:nvSpPr>
        <p:spPr>
          <a:xfrm>
            <a:off x="868680" y="1984248"/>
            <a:ext cx="3099816" cy="402336"/>
          </a:xfrm>
          <a:prstGeom prst="rect">
            <a:avLst/>
          </a:prstGeom>
        </p:spPr>
        <p:txBody>
          <a:bodyPr/>
          <a:lstStyle>
            <a:lvl1pPr marL="0" indent="0">
              <a:buNone/>
              <a:defRPr sz="2000" b="1" u="sng">
                <a:solidFill>
                  <a:schemeClr val="tx1">
                    <a:lumMod val="65000"/>
                    <a:lumOff val="35000"/>
                  </a:schemeClr>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7" name="Text Placeholder 6"/>
          <p:cNvSpPr>
            <a:spLocks noGrp="1"/>
          </p:cNvSpPr>
          <p:nvPr>
            <p:ph type="body" sz="quarter" idx="11"/>
          </p:nvPr>
        </p:nvSpPr>
        <p:spPr>
          <a:xfrm>
            <a:off x="850392" y="2633472"/>
            <a:ext cx="2157984" cy="406400"/>
          </a:xfrm>
          <a:prstGeom prst="rect">
            <a:avLst/>
          </a:prstGeom>
        </p:spPr>
        <p:txBody>
          <a:bodyPr/>
          <a:lstStyle>
            <a:lvl1pPr marL="0" indent="0">
              <a:buNone/>
              <a:defRPr lang="en-US" sz="2000" b="1" u="sng"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lvl="0"/>
            <a:r>
              <a:rPr lang="en-US" dirty="0"/>
              <a:t>Edit Master text styles</a:t>
            </a:r>
          </a:p>
        </p:txBody>
      </p:sp>
      <p:sp>
        <p:nvSpPr>
          <p:cNvPr id="9" name="Text Placeholder 8"/>
          <p:cNvSpPr>
            <a:spLocks noGrp="1"/>
          </p:cNvSpPr>
          <p:nvPr>
            <p:ph type="body" sz="quarter" idx="12"/>
          </p:nvPr>
        </p:nvSpPr>
        <p:spPr>
          <a:xfrm>
            <a:off x="841248" y="3374136"/>
            <a:ext cx="3282696" cy="402336"/>
          </a:xfrm>
          <a:prstGeom prst="rect">
            <a:avLst/>
          </a:prstGeom>
        </p:spPr>
        <p:txBody>
          <a:bodyPr/>
          <a:lstStyle>
            <a:lvl1pPr marL="0" indent="0">
              <a:buNone/>
              <a:defRPr lang="en-US" sz="2000" b="1" u="sng" kern="1200" dirty="0" smtClean="0">
                <a:solidFill>
                  <a:schemeClr val="tx1">
                    <a:lumMod val="65000"/>
                    <a:lumOff val="35000"/>
                  </a:schemeClr>
                </a:solidFill>
                <a:latin typeface="Helvetica" panose="020B0604020202020204" pitchFamily="34" charset="0"/>
                <a:ea typeface="+mn-ea"/>
                <a:cs typeface="Helvetica"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11" name="Text Placeholder 10"/>
          <p:cNvSpPr>
            <a:spLocks noGrp="1"/>
          </p:cNvSpPr>
          <p:nvPr>
            <p:ph type="body" sz="quarter" idx="13"/>
          </p:nvPr>
        </p:nvSpPr>
        <p:spPr>
          <a:xfrm>
            <a:off x="155448" y="4782312"/>
            <a:ext cx="3785616" cy="246888"/>
          </a:xfrm>
          <a:prstGeom prst="rect">
            <a:avLst/>
          </a:prstGeom>
        </p:spPr>
        <p:txBody>
          <a:bodyPr/>
          <a:lstStyle>
            <a:lvl1pPr marL="0" indent="0">
              <a:buNone/>
              <a:defRPr sz="1000" i="1">
                <a:solidFill>
                  <a:schemeClr val="bg1"/>
                </a:solidFill>
                <a:latin typeface="Helvetica Light Oblique" panose="020B0403020202020204"/>
              </a:defRPr>
            </a:lvl1pPr>
          </a:lstStyle>
          <a:p>
            <a:pPr lvl="0"/>
            <a:r>
              <a:rPr lang="en-US" dirty="0"/>
              <a:t>Edit Master text styles</a:t>
            </a:r>
          </a:p>
        </p:txBody>
      </p:sp>
    </p:spTree>
    <p:extLst>
      <p:ext uri="{BB962C8B-B14F-4D97-AF65-F5344CB8AC3E}">
        <p14:creationId xmlns:p14="http://schemas.microsoft.com/office/powerpoint/2010/main" val="2120352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584963"/>
            <a:ext cx="3037398" cy="1669773"/>
          </a:xfrm>
          <a:prstGeom prst="rect">
            <a:avLst/>
          </a:prstGeom>
        </p:spPr>
        <p:txBody>
          <a:bodyPr lIns="137160" tIns="228600" rIns="45720" bIns="0" anchor="t" anchorCtr="0"/>
          <a:lstStyle>
            <a:lvl1pPr>
              <a:lnSpc>
                <a:spcPct val="100000"/>
              </a:lnSpc>
              <a:defRPr sz="2000" b="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57600" y="1132885"/>
            <a:ext cx="3868737" cy="31273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584963"/>
            <a:ext cx="3868737" cy="613726"/>
          </a:xfrm>
          <a:prstGeom prst="rect">
            <a:avLst/>
          </a:prstGeom>
        </p:spPr>
        <p:txBody>
          <a:bodyPr/>
          <a:lstStyle>
            <a:lvl1pPr marL="274320" indent="-274320">
              <a:lnSpc>
                <a:spcPct val="100000"/>
              </a:lnSpc>
              <a:buClr>
                <a:srgbClr val="9B3546"/>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Tree>
    <p:extLst>
      <p:ext uri="{BB962C8B-B14F-4D97-AF65-F5344CB8AC3E}">
        <p14:creationId xmlns:p14="http://schemas.microsoft.com/office/powerpoint/2010/main" val="703584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al Slide 3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91826"/>
            <a:ext cx="3037398" cy="1669773"/>
          </a:xfrm>
          <a:prstGeom prst="rect">
            <a:avLst/>
          </a:prstGeom>
        </p:spPr>
        <p:txBody>
          <a:bodyPr lIns="137160" tIns="228600" rIns="45720" bIns="0" anchor="t" anchorCtr="0"/>
          <a:lstStyle>
            <a:lvl1pPr>
              <a:lnSpc>
                <a:spcPct val="100000"/>
              </a:lnSpc>
              <a:defRPr sz="2000" b="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57600" y="1132885"/>
            <a:ext cx="3868737" cy="31273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584963"/>
            <a:ext cx="3868737" cy="613726"/>
          </a:xfrm>
          <a:prstGeom prst="rect">
            <a:avLst/>
          </a:prstGeom>
        </p:spPr>
        <p:txBody>
          <a:bodyPr/>
          <a:lstStyle>
            <a:lvl1pPr marL="274320" indent="-274320">
              <a:lnSpc>
                <a:spcPct val="100000"/>
              </a:lnSpc>
              <a:buClr>
                <a:srgbClr val="9B3546"/>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Tree>
    <p:extLst>
      <p:ext uri="{BB962C8B-B14F-4D97-AF65-F5344CB8AC3E}">
        <p14:creationId xmlns:p14="http://schemas.microsoft.com/office/powerpoint/2010/main" val="1291869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Slide 3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91826"/>
            <a:ext cx="3037398" cy="1669773"/>
          </a:xfrm>
          <a:prstGeom prst="rect">
            <a:avLst/>
          </a:prstGeom>
        </p:spPr>
        <p:txBody>
          <a:bodyPr lIns="137160" tIns="228600" rIns="45720" bIns="0" anchor="t" anchorCtr="0"/>
          <a:lstStyle>
            <a:lvl1pPr>
              <a:lnSpc>
                <a:spcPct val="100000"/>
              </a:lnSpc>
              <a:defRPr sz="2000" b="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57600" y="1132885"/>
            <a:ext cx="3868737" cy="31273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584963"/>
            <a:ext cx="3868737" cy="613726"/>
          </a:xfrm>
          <a:prstGeom prst="rect">
            <a:avLst/>
          </a:prstGeom>
        </p:spPr>
        <p:txBody>
          <a:bodyPr/>
          <a:lstStyle>
            <a:lvl1pPr marL="274320" indent="-274320">
              <a:lnSpc>
                <a:spcPct val="100000"/>
              </a:lnSpc>
              <a:buClr>
                <a:srgbClr val="9B3546"/>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Tree>
    <p:extLst>
      <p:ext uri="{BB962C8B-B14F-4D97-AF65-F5344CB8AC3E}">
        <p14:creationId xmlns:p14="http://schemas.microsoft.com/office/powerpoint/2010/main" val="2898001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91826"/>
            <a:ext cx="3037398" cy="1669773"/>
          </a:xfrm>
          <a:prstGeom prst="rect">
            <a:avLst/>
          </a:prstGeom>
        </p:spPr>
        <p:txBody>
          <a:bodyPr lIns="137160" tIns="228600" rIns="45720" bIns="0" anchor="t" anchorCtr="0"/>
          <a:lstStyle>
            <a:lvl1pPr>
              <a:lnSpc>
                <a:spcPct val="100000"/>
              </a:lnSpc>
              <a:defRPr sz="2000" b="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57600" y="1132885"/>
            <a:ext cx="3868737" cy="31273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584963"/>
            <a:ext cx="3868737" cy="613726"/>
          </a:xfrm>
          <a:prstGeom prst="rect">
            <a:avLst/>
          </a:prstGeom>
        </p:spPr>
        <p:txBody>
          <a:bodyPr/>
          <a:lstStyle>
            <a:lvl1pPr marL="274320" indent="-274320">
              <a:lnSpc>
                <a:spcPct val="100000"/>
              </a:lnSpc>
              <a:buClr>
                <a:srgbClr val="9B3546"/>
              </a:buClr>
              <a:buFont typeface="Wingdings" pitchFamily="2" charset="2"/>
              <a:buChar char="q"/>
              <a:defRPr sz="2000" b="0" i="0">
                <a:solidFill>
                  <a:schemeClr val="tx1">
                    <a:lumMod val="65000"/>
                    <a:lumOff val="35000"/>
                  </a:schemeClr>
                </a:solidFill>
                <a:latin typeface="Helvetica" pitchFamily="2" charset="0"/>
              </a:defRPr>
            </a:lvl1pPr>
            <a:lvl5pPr marL="1828800" indent="0">
              <a:buNone/>
              <a:defRPr/>
            </a:lvl5pPr>
          </a:lstStyle>
          <a:p>
            <a:pPr lvl="0"/>
            <a:r>
              <a:rPr lang="en-US" dirty="0"/>
              <a:t> </a:t>
            </a:r>
          </a:p>
        </p:txBody>
      </p:sp>
    </p:spTree>
    <p:extLst>
      <p:ext uri="{BB962C8B-B14F-4D97-AF65-F5344CB8AC3E}">
        <p14:creationId xmlns:p14="http://schemas.microsoft.com/office/powerpoint/2010/main" val="2524351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
            <a:ext cx="8436334" cy="850790"/>
          </a:xfrm>
          <a:prstGeom prst="rect">
            <a:avLst/>
          </a:prstGeom>
        </p:spPr>
        <p:txBody>
          <a:bodyPr lIns="365760" tIns="228600" rIns="45720" bIns="0" anchor="t" anchorCtr="0"/>
          <a:lstStyle>
            <a:lvl1pPr>
              <a:lnSpc>
                <a:spcPct val="100000"/>
              </a:lnSpc>
              <a:defRPr sz="32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0363" y="1088744"/>
            <a:ext cx="3868737" cy="312738"/>
          </a:xfrm>
          <a:prstGeom prst="rect">
            <a:avLst/>
          </a:prstGeom>
        </p:spPr>
        <p:txBody>
          <a:bodyPr lIns="0" anchor="t" anchorCtr="0"/>
          <a:lstStyle>
            <a:lvl1pPr marL="0" indent="0">
              <a:lnSpc>
                <a:spcPct val="100000"/>
              </a:lnSpc>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0363" y="1461804"/>
            <a:ext cx="3868737" cy="1109945"/>
          </a:xfrm>
          <a:prstGeom prst="rect">
            <a:avLst/>
          </a:prstGeom>
        </p:spPr>
        <p:txBody>
          <a:bodyPr/>
          <a:lstStyle>
            <a:lvl1pPr marL="182880" indent="-182880">
              <a:lnSpc>
                <a:spcPct val="100000"/>
              </a:lnSpc>
              <a:buClr>
                <a:srgbClr val="9B3546"/>
              </a:buClr>
              <a:buFont typeface="Arial" panose="020B0604020202020204" pitchFamily="34" charset="0"/>
              <a:buChar char="•"/>
              <a:defRPr sz="2000" b="0" i="0">
                <a:solidFill>
                  <a:schemeClr val="tx1">
                    <a:lumMod val="65000"/>
                    <a:lumOff val="35000"/>
                  </a:schemeClr>
                </a:solidFill>
                <a:latin typeface="Helvetica" pitchFamily="2" charset="0"/>
              </a:defRPr>
            </a:lvl1pPr>
            <a:lvl2pPr marL="365760" indent="-182880">
              <a:lnSpc>
                <a:spcPct val="100000"/>
              </a:lnSpc>
              <a:buClr>
                <a:srgbClr val="9B3546"/>
              </a:buClr>
              <a:buFont typeface="System Font Regular"/>
              <a:buChar char="−"/>
              <a:defRPr sz="2000" b="0" i="0">
                <a:solidFill>
                  <a:schemeClr val="tx1">
                    <a:lumMod val="65000"/>
                    <a:lumOff val="35000"/>
                  </a:schemeClr>
                </a:solidFill>
                <a:latin typeface="Helvetica" pitchFamily="2" charset="0"/>
              </a:defRPr>
            </a:lvl2pPr>
            <a:lvl5pPr marL="1828800" indent="0">
              <a:buNone/>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240455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
            <a:ext cx="8436334" cy="850790"/>
          </a:xfrm>
          <a:prstGeom prst="rect">
            <a:avLst/>
          </a:prstGeom>
        </p:spPr>
        <p:txBody>
          <a:bodyPr lIns="365760" tIns="228600" rIns="45720" bIns="0" anchor="t" anchorCtr="0"/>
          <a:lstStyle>
            <a:lvl1pPr>
              <a:lnSpc>
                <a:spcPct val="100000"/>
              </a:lnSpc>
              <a:defRPr sz="3200">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493008" y="1353312"/>
            <a:ext cx="4946904" cy="1109945"/>
          </a:xfrm>
          <a:prstGeom prst="rect">
            <a:avLst/>
          </a:prstGeom>
        </p:spPr>
        <p:txBody>
          <a:bodyPr/>
          <a:lstStyle>
            <a:lvl1pPr marL="182880" indent="-182880">
              <a:lnSpc>
                <a:spcPct val="100000"/>
              </a:lnSpc>
              <a:buClr>
                <a:srgbClr val="9B3546"/>
              </a:buClr>
              <a:buFont typeface="Arial" panose="020B0604020202020204" pitchFamily="34" charset="0"/>
              <a:buChar char="•"/>
              <a:defRPr sz="2000" b="0" i="0">
                <a:solidFill>
                  <a:schemeClr val="tx1">
                    <a:lumMod val="65000"/>
                    <a:lumOff val="35000"/>
                  </a:schemeClr>
                </a:solidFill>
                <a:latin typeface="Helvetica" pitchFamily="2" charset="0"/>
              </a:defRPr>
            </a:lvl1pPr>
            <a:lvl2pPr marL="365760" indent="-182880">
              <a:lnSpc>
                <a:spcPct val="100000"/>
              </a:lnSpc>
              <a:buClr>
                <a:srgbClr val="9B3546"/>
              </a:buClr>
              <a:buFont typeface="System Font Regular"/>
              <a:buChar char="−"/>
              <a:defRPr sz="2000" b="0" i="0">
                <a:solidFill>
                  <a:schemeClr val="tx1">
                    <a:lumMod val="65000"/>
                    <a:lumOff val="35000"/>
                  </a:schemeClr>
                </a:solidFill>
                <a:latin typeface="Helvetica" pitchFamily="2" charset="0"/>
              </a:defRPr>
            </a:lvl2pPr>
            <a:lvl5pPr marL="1828800" indent="0">
              <a:buNone/>
              <a:defRPr/>
            </a:lvl5pPr>
          </a:lstStyle>
          <a:p>
            <a:pPr lvl="0"/>
            <a:r>
              <a:rPr lang="en-US" dirty="0"/>
              <a:t>Edit Master text styles</a:t>
            </a:r>
          </a:p>
          <a:p>
            <a:pPr lvl="1"/>
            <a:endParaRPr lang="en-US" dirty="0"/>
          </a:p>
        </p:txBody>
      </p:sp>
      <p:sp>
        <p:nvSpPr>
          <p:cNvPr id="7" name="Rounded Rectangle 6" descr="[decorative]">
            <a:extLst>
              <a:ext uri="{FF2B5EF4-FFF2-40B4-BE49-F238E27FC236}">
                <a16:creationId xmlns:a16="http://schemas.microsoft.com/office/drawing/2014/main" id="{E53E359C-B323-E241-B577-0C84936CB0DD}"/>
              </a:ext>
            </a:extLst>
          </p:cNvPr>
          <p:cNvSpPr/>
          <p:nvPr userDrawn="1"/>
        </p:nvSpPr>
        <p:spPr>
          <a:xfrm>
            <a:off x="4142232" y="3068072"/>
            <a:ext cx="4114800" cy="1335024"/>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6" name="Text Placeholder 5"/>
          <p:cNvSpPr>
            <a:spLocks noGrp="1"/>
          </p:cNvSpPr>
          <p:nvPr>
            <p:ph type="body" sz="quarter" idx="10"/>
          </p:nvPr>
        </p:nvSpPr>
        <p:spPr>
          <a:xfrm>
            <a:off x="5193792" y="3273552"/>
            <a:ext cx="3063240" cy="923544"/>
          </a:xfrm>
          <a:prstGeom prst="rect">
            <a:avLst/>
          </a:prstGeom>
        </p:spPr>
        <p:txBody>
          <a:bodyPr/>
          <a:lstStyle>
            <a:lvl1pPr marL="0" indent="0">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91129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hasCustomPrompt="1"/>
          </p:nvPr>
        </p:nvSpPr>
        <p:spPr>
          <a:xfrm>
            <a:off x="374209" y="1405918"/>
            <a:ext cx="7372350" cy="573957"/>
          </a:xfrm>
          <a:prstGeom prst="rect">
            <a:avLst/>
          </a:prstGeom>
        </p:spPr>
        <p:txBody>
          <a:bodyPr lIns="0" tIns="0" rIns="0" bIns="0" anchor="t" anchorCtr="0">
            <a:normAutofit/>
          </a:bodyPr>
          <a:lstStyle>
            <a:lvl1pPr algn="l">
              <a:defRPr sz="4000" b="1" i="0">
                <a:solidFill>
                  <a:srgbClr val="1D4D78"/>
                </a:solidFill>
                <a:latin typeface="Helvetica" pitchFamily="2" charset="0"/>
              </a:defRPr>
            </a:lvl1pPr>
          </a:lstStyle>
          <a:p>
            <a:r>
              <a:rPr lang="en-US" dirty="0"/>
              <a:t>Click to edit title</a:t>
            </a:r>
          </a:p>
        </p:txBody>
      </p:sp>
      <p:sp>
        <p:nvSpPr>
          <p:cNvPr id="3" name="Subtitle 2">
            <a:extLst>
              <a:ext uri="{FF2B5EF4-FFF2-40B4-BE49-F238E27FC236}">
                <a16:creationId xmlns:a16="http://schemas.microsoft.com/office/drawing/2014/main" id="{241D46D9-FA02-184B-9A52-0C4ABB7EFD14}"/>
              </a:ext>
            </a:extLst>
          </p:cNvPr>
          <p:cNvSpPr>
            <a:spLocks noGrp="1"/>
          </p:cNvSpPr>
          <p:nvPr>
            <p:ph type="subTitle" idx="1"/>
          </p:nvPr>
        </p:nvSpPr>
        <p:spPr>
          <a:xfrm>
            <a:off x="245387" y="2500437"/>
            <a:ext cx="5199656" cy="675005"/>
          </a:xfrm>
          <a:prstGeom prst="rect">
            <a:avLst/>
          </a:prstGeom>
        </p:spPr>
        <p:txBody>
          <a:bodyPr/>
          <a:lstStyle>
            <a:lvl1pPr marL="0" indent="0" algn="l">
              <a:buNone/>
              <a:defRPr sz="24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12">
            <a:extLst>
              <a:ext uri="{FF2B5EF4-FFF2-40B4-BE49-F238E27FC236}">
                <a16:creationId xmlns:a16="http://schemas.microsoft.com/office/drawing/2014/main" id="{3D4B538B-91B0-6945-B582-5438D428218F}"/>
              </a:ext>
            </a:extLst>
          </p:cNvPr>
          <p:cNvSpPr>
            <a:spLocks noGrp="1"/>
          </p:cNvSpPr>
          <p:nvPr>
            <p:ph type="body" sz="quarter" idx="13"/>
          </p:nvPr>
        </p:nvSpPr>
        <p:spPr>
          <a:xfrm>
            <a:off x="245387" y="3321617"/>
            <a:ext cx="5199656" cy="374387"/>
          </a:xfrm>
          <a:prstGeom prst="rect">
            <a:avLst/>
          </a:prstGeom>
        </p:spPr>
        <p:txBody>
          <a:bodyPr>
            <a:normAutofit/>
          </a:bodyPr>
          <a:lstStyle>
            <a:lvl1pPr marL="0" indent="0">
              <a:buNone/>
              <a:defRPr sz="1800" b="0" i="0">
                <a:solidFill>
                  <a:schemeClr val="tx1">
                    <a:lumMod val="50000"/>
                    <a:lumOff val="50000"/>
                  </a:schemeClr>
                </a:solidFill>
                <a:latin typeface="Helvetica" pitchFamily="2" charset="0"/>
              </a:defRPr>
            </a:lvl1pPr>
          </a:lstStyle>
          <a:p>
            <a:pPr lvl="0"/>
            <a:endParaRPr lang="en-US" dirty="0"/>
          </a:p>
        </p:txBody>
      </p:sp>
    </p:spTree>
    <p:extLst>
      <p:ext uri="{BB962C8B-B14F-4D97-AF65-F5344CB8AC3E}">
        <p14:creationId xmlns:p14="http://schemas.microsoft.com/office/powerpoint/2010/main" val="1395721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1302447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87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5" name="Rounded Rectangle 4" descr="[decorative]">
            <a:extLst>
              <a:ext uri="{FF2B5EF4-FFF2-40B4-BE49-F238E27FC236}">
                <a16:creationId xmlns:a16="http://schemas.microsoft.com/office/drawing/2014/main" id="{E107A454-D6A2-E541-8E6B-C944A0A2ABD9}"/>
              </a:ext>
            </a:extLst>
          </p:cNvPr>
          <p:cNvSpPr/>
          <p:nvPr userDrawn="1"/>
        </p:nvSpPr>
        <p:spPr>
          <a:xfrm>
            <a:off x="1464050" y="1184859"/>
            <a:ext cx="6232150" cy="3412900"/>
          </a:xfrm>
          <a:prstGeom prst="roundRect">
            <a:avLst>
              <a:gd name="adj" fmla="val 3514"/>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able Placeholder 5"/>
          <p:cNvSpPr>
            <a:spLocks noGrp="1"/>
          </p:cNvSpPr>
          <p:nvPr>
            <p:ph type="tbl" sz="quarter" idx="10"/>
          </p:nvPr>
        </p:nvSpPr>
        <p:spPr>
          <a:xfrm>
            <a:off x="1679575" y="1397000"/>
            <a:ext cx="5835650" cy="3008313"/>
          </a:xfrm>
          <a:prstGeom prst="rect">
            <a:avLst/>
          </a:prstGeom>
        </p:spPr>
        <p:txBody>
          <a:bodyPr/>
          <a:lstStyle>
            <a:lvl1pPr marL="0" indent="0" rtl="0" eaLnBrk="1" fontAlgn="ctr" latinLnBrk="0" hangingPunct="1">
              <a:buNone/>
              <a:defRPr lang="en-US" sz="1800" b="0" i="0" u="none" strike="noStrike" smtClean="0">
                <a:effectLst/>
              </a:defRPr>
            </a:lvl1pPr>
          </a:lstStyle>
          <a:p>
            <a:endParaRPr lang="en-US" dirty="0"/>
          </a:p>
        </p:txBody>
      </p:sp>
      <p:sp>
        <p:nvSpPr>
          <p:cNvPr id="9" name="Text Placeholder 8"/>
          <p:cNvSpPr>
            <a:spLocks noGrp="1"/>
          </p:cNvSpPr>
          <p:nvPr>
            <p:ph type="body" sz="quarter" idx="11"/>
          </p:nvPr>
        </p:nvSpPr>
        <p:spPr>
          <a:xfrm>
            <a:off x="18288" y="2980944"/>
            <a:ext cx="1188720" cy="521208"/>
          </a:xfrm>
          <a:prstGeom prst="rect">
            <a:avLst/>
          </a:prstGeom>
        </p:spPr>
        <p:txBody>
          <a:bodyPr/>
          <a:lstStyle>
            <a:lvl1pPr marL="0" indent="0" algn="ctr">
              <a:buNone/>
              <a:defRPr sz="1400" b="1">
                <a:solidFill>
                  <a:schemeClr val="tx1"/>
                </a:solidFill>
                <a:latin typeface="Helvetica" panose="020B0604020202020204" pitchFamily="34" charset="0"/>
                <a:cs typeface="Helvetica" panose="020B0604020202020204" pitchFamily="34" charset="0"/>
              </a:defRPr>
            </a:lvl1pPr>
          </a:lstStyle>
          <a:p>
            <a:pPr lvl="0"/>
            <a:r>
              <a:rPr lang="en-US" dirty="0"/>
              <a:t>Edit</a:t>
            </a:r>
          </a:p>
        </p:txBody>
      </p:sp>
      <p:sp>
        <p:nvSpPr>
          <p:cNvPr id="11" name="Text Placeholder 8"/>
          <p:cNvSpPr>
            <a:spLocks noGrp="1"/>
          </p:cNvSpPr>
          <p:nvPr>
            <p:ph type="body" sz="quarter" idx="12"/>
          </p:nvPr>
        </p:nvSpPr>
        <p:spPr>
          <a:xfrm>
            <a:off x="7696200" y="3493008"/>
            <a:ext cx="1444752" cy="338328"/>
          </a:xfrm>
          <a:prstGeom prst="rect">
            <a:avLst/>
          </a:prstGeom>
        </p:spPr>
        <p:txBody>
          <a:bodyPr/>
          <a:lstStyle>
            <a:lvl1pPr marL="0" indent="0" algn="ctr">
              <a:buNone/>
              <a:defRPr sz="1600" b="1">
                <a:solidFill>
                  <a:schemeClr val="tx1"/>
                </a:solidFill>
                <a:latin typeface="Helvetica" panose="020B0604020202020204" pitchFamily="34" charset="0"/>
                <a:cs typeface="Helvetica" panose="020B0604020202020204" pitchFamily="34" charset="0"/>
              </a:defRPr>
            </a:lvl1pPr>
          </a:lstStyle>
          <a:p>
            <a:pPr lvl="0"/>
            <a:r>
              <a:rPr lang="en-US" dirty="0"/>
              <a:t>Edit</a:t>
            </a:r>
          </a:p>
        </p:txBody>
      </p:sp>
    </p:spTree>
    <p:extLst>
      <p:ext uri="{BB962C8B-B14F-4D97-AF65-F5344CB8AC3E}">
        <p14:creationId xmlns:p14="http://schemas.microsoft.com/office/powerpoint/2010/main" val="44494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357528"/>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3" name="Freeform 2">
            <a:extLst>
              <a:ext uri="{FF2B5EF4-FFF2-40B4-BE49-F238E27FC236}">
                <a16:creationId xmlns:a16="http://schemas.microsoft.com/office/drawing/2014/main" id="{8324F9FE-FF67-4D44-844E-98DA4DD34AC1}"/>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descr="[decorative]">
            <a:extLst>
              <a:ext uri="{FF2B5EF4-FFF2-40B4-BE49-F238E27FC236}">
                <a16:creationId xmlns:a16="http://schemas.microsoft.com/office/drawing/2014/main" id="{2E8107E1-9F45-2549-AFA2-08F65E2E2046}"/>
              </a:ext>
            </a:extLst>
          </p:cNvPr>
          <p:cNvSpPr/>
          <p:nvPr userDrawn="1"/>
        </p:nvSpPr>
        <p:spPr>
          <a:xfrm>
            <a:off x="228601" y="3031858"/>
            <a:ext cx="3012540" cy="913733"/>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5" name="Rounded Rectangle 4" descr="[decorative]">
            <a:extLst>
              <a:ext uri="{FF2B5EF4-FFF2-40B4-BE49-F238E27FC236}">
                <a16:creationId xmlns:a16="http://schemas.microsoft.com/office/drawing/2014/main" id="{F5B60097-E867-1143-943C-B20CB356B6F4}"/>
              </a:ext>
            </a:extLst>
          </p:cNvPr>
          <p:cNvSpPr/>
          <p:nvPr userDrawn="1"/>
        </p:nvSpPr>
        <p:spPr>
          <a:xfrm>
            <a:off x="3458421" y="3031858"/>
            <a:ext cx="2598346" cy="913733"/>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6" name="Rounded Rectangle 5" descr="[decorative]">
            <a:extLst>
              <a:ext uri="{FF2B5EF4-FFF2-40B4-BE49-F238E27FC236}">
                <a16:creationId xmlns:a16="http://schemas.microsoft.com/office/drawing/2014/main" id="{F7E1DEB0-6F4A-D644-B447-AAEC7DB2735E}"/>
              </a:ext>
            </a:extLst>
          </p:cNvPr>
          <p:cNvSpPr/>
          <p:nvPr userDrawn="1"/>
        </p:nvSpPr>
        <p:spPr>
          <a:xfrm>
            <a:off x="6301210" y="3031858"/>
            <a:ext cx="2598346" cy="913733"/>
          </a:xfrm>
          <a:prstGeom prst="roundRect">
            <a:avLst>
              <a:gd name="adj" fmla="val 8900"/>
            </a:avLst>
          </a:prstGeom>
          <a:solidFill>
            <a:srgbClr val="9B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3546"/>
              </a:solidFill>
            </a:endParaRPr>
          </a:p>
        </p:txBody>
      </p:sp>
      <p:sp>
        <p:nvSpPr>
          <p:cNvPr id="8" name="Text Placeholder 7"/>
          <p:cNvSpPr>
            <a:spLocks noGrp="1"/>
          </p:cNvSpPr>
          <p:nvPr>
            <p:ph type="body" sz="quarter" idx="10"/>
          </p:nvPr>
        </p:nvSpPr>
        <p:spPr>
          <a:xfrm>
            <a:off x="228600" y="3136392"/>
            <a:ext cx="3017520" cy="649224"/>
          </a:xfrm>
          <a:prstGeom prst="rect">
            <a:avLst/>
          </a:prstGeom>
        </p:spPr>
        <p:txBody>
          <a:bodyPr/>
          <a:lstStyle>
            <a:lvl1pPr marL="0" indent="0" algn="ctr">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9" name="Text Placeholder 7"/>
          <p:cNvSpPr>
            <a:spLocks noGrp="1"/>
          </p:cNvSpPr>
          <p:nvPr>
            <p:ph type="body" sz="quarter" idx="11"/>
          </p:nvPr>
        </p:nvSpPr>
        <p:spPr>
          <a:xfrm>
            <a:off x="6254496" y="3132547"/>
            <a:ext cx="2688336" cy="649224"/>
          </a:xfrm>
          <a:prstGeom prst="rect">
            <a:avLst/>
          </a:prstGeom>
        </p:spPr>
        <p:txBody>
          <a:bodyPr/>
          <a:lstStyle>
            <a:lvl1pPr marL="0" indent="0" algn="ctr">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
        <p:nvSpPr>
          <p:cNvPr id="10" name="Text Placeholder 7"/>
          <p:cNvSpPr>
            <a:spLocks noGrp="1"/>
          </p:cNvSpPr>
          <p:nvPr>
            <p:ph type="body" sz="quarter" idx="12"/>
          </p:nvPr>
        </p:nvSpPr>
        <p:spPr>
          <a:xfrm>
            <a:off x="3410712" y="3136392"/>
            <a:ext cx="2688336" cy="649224"/>
          </a:xfrm>
          <a:prstGeom prst="rect">
            <a:avLst/>
          </a:prstGeom>
        </p:spPr>
        <p:txBody>
          <a:bodyPr/>
          <a:lstStyle>
            <a:lvl1pPr marL="0" indent="0" algn="ctr">
              <a:buNone/>
              <a:defRPr sz="1800">
                <a:solidFill>
                  <a:schemeClr val="bg1"/>
                </a:solidFill>
                <a:latin typeface="Helvetica" panose="020B0604020202020204" pitchFamily="34" charset="0"/>
                <a:cs typeface="Helvetica"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1607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7886700" cy="1009979"/>
          </a:xfrm>
          <a:prstGeom prst="rect">
            <a:avLst/>
          </a:prstGeom>
        </p:spPr>
        <p:txBody>
          <a:bodyPr lIns="365760" tIns="228600" rIns="0" bIns="0"/>
          <a:lstStyle>
            <a:lvl1pPr>
              <a:lnSpc>
                <a:spcPct val="100000"/>
              </a:lnSpc>
              <a:defRPr sz="3000">
                <a:solidFill>
                  <a:schemeClr val="bg1"/>
                </a:solidFill>
              </a:defRPr>
            </a:lvl1pPr>
          </a:lstStyle>
          <a:p>
            <a:r>
              <a:rPr lang="en-US" dirty="0"/>
              <a:t>Click to edit title</a:t>
            </a:r>
            <a:br>
              <a:rPr lang="en-US" dirty="0"/>
            </a:br>
            <a:r>
              <a:rPr lang="en-US" dirty="0"/>
              <a:t>Second line title</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411480" y="1188720"/>
            <a:ext cx="7891272" cy="613726"/>
          </a:xfrm>
          <a:prstGeom prst="rect">
            <a:avLst/>
          </a:prstGeom>
        </p:spPr>
        <p:txBody>
          <a:bodyPr/>
          <a:lstStyle>
            <a:lvl1pPr marL="182880" indent="-182880">
              <a:lnSpc>
                <a:spcPct val="100000"/>
              </a:lnSpc>
              <a:buClr>
                <a:srgbClr val="486076"/>
              </a:buClr>
              <a:buFont typeface="Arial" panose="020B0604020202020204" pitchFamily="34" charset="0"/>
              <a:buChar char="•"/>
              <a:defRPr sz="2000" b="0" i="0">
                <a:solidFill>
                  <a:schemeClr val="tx1">
                    <a:lumMod val="65000"/>
                    <a:lumOff val="35000"/>
                  </a:schemeClr>
                </a:solidFill>
                <a:latin typeface="Helvetica" pitchFamily="2" charset="0"/>
              </a:defRPr>
            </a:lvl1pPr>
            <a:lvl2pPr marL="365760" indent="-182880">
              <a:lnSpc>
                <a:spcPct val="100000"/>
              </a:lnSpc>
              <a:buClr>
                <a:srgbClr val="832526"/>
              </a:buClr>
              <a:buFont typeface="System Font Regular"/>
              <a:buChar char="−"/>
              <a:defRPr sz="2000" b="0" i="0">
                <a:latin typeface="Helvetica" pitchFamily="2" charset="0"/>
              </a:defRPr>
            </a:lvl2pPr>
            <a:lvl5pPr marL="1828800" indent="0">
              <a:buNone/>
              <a:defRPr/>
            </a:lvl5pPr>
          </a:lstStyle>
          <a:p>
            <a:pPr lvl="0"/>
            <a:r>
              <a:rPr lang="en-US" dirty="0"/>
              <a:t>Edit Master text styles</a:t>
            </a:r>
          </a:p>
          <a:p>
            <a:pPr lvl="1"/>
            <a:endParaRPr lang="en-US" dirty="0"/>
          </a:p>
        </p:txBody>
      </p:sp>
      <p:sp>
        <p:nvSpPr>
          <p:cNvPr id="6" name="Text Placeholder 5"/>
          <p:cNvSpPr>
            <a:spLocks noGrp="1"/>
          </p:cNvSpPr>
          <p:nvPr>
            <p:ph type="body" sz="quarter" idx="10"/>
          </p:nvPr>
        </p:nvSpPr>
        <p:spPr>
          <a:xfrm>
            <a:off x="603504" y="4123944"/>
            <a:ext cx="1371600" cy="704088"/>
          </a:xfrm>
          <a:prstGeom prst="rect">
            <a:avLst/>
          </a:prstGeom>
        </p:spPr>
        <p:txBody>
          <a:bodyPr/>
          <a:lstStyle>
            <a:lvl1pPr marL="0" indent="0" algn="ctr">
              <a:buNone/>
              <a:defRPr sz="40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a:t>
            </a:r>
          </a:p>
        </p:txBody>
      </p:sp>
      <p:sp>
        <p:nvSpPr>
          <p:cNvPr id="7" name="Text Placeholder 5"/>
          <p:cNvSpPr>
            <a:spLocks noGrp="1"/>
          </p:cNvSpPr>
          <p:nvPr>
            <p:ph type="body" sz="quarter" idx="11"/>
          </p:nvPr>
        </p:nvSpPr>
        <p:spPr>
          <a:xfrm>
            <a:off x="1975104" y="2721864"/>
            <a:ext cx="914400" cy="1280160"/>
          </a:xfrm>
          <a:prstGeom prst="rect">
            <a:avLst/>
          </a:prstGeom>
        </p:spPr>
        <p:txBody>
          <a:bodyPr/>
          <a:lstStyle>
            <a:lvl1pPr marL="0" indent="0" algn="ctr">
              <a:buNone/>
              <a:defRPr sz="72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a:t>
            </a:r>
          </a:p>
        </p:txBody>
      </p:sp>
      <p:sp>
        <p:nvSpPr>
          <p:cNvPr id="8" name="Text Placeholder 5"/>
          <p:cNvSpPr>
            <a:spLocks noGrp="1"/>
          </p:cNvSpPr>
          <p:nvPr>
            <p:ph type="body" sz="quarter" idx="12"/>
          </p:nvPr>
        </p:nvSpPr>
        <p:spPr>
          <a:xfrm>
            <a:off x="2889504" y="4123944"/>
            <a:ext cx="1371600" cy="704088"/>
          </a:xfrm>
          <a:prstGeom prst="rect">
            <a:avLst/>
          </a:prstGeom>
        </p:spPr>
        <p:txBody>
          <a:bodyPr/>
          <a:lstStyle>
            <a:lvl1pPr marL="0" indent="0" algn="ctr">
              <a:buNone/>
              <a:defRPr sz="40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a:t>
            </a:r>
          </a:p>
        </p:txBody>
      </p:sp>
      <p:sp>
        <p:nvSpPr>
          <p:cNvPr id="9" name="Text Placeholder 5"/>
          <p:cNvSpPr>
            <a:spLocks noGrp="1"/>
          </p:cNvSpPr>
          <p:nvPr>
            <p:ph type="body" sz="quarter" idx="13"/>
          </p:nvPr>
        </p:nvSpPr>
        <p:spPr>
          <a:xfrm>
            <a:off x="4242816" y="2724912"/>
            <a:ext cx="914400" cy="1280160"/>
          </a:xfrm>
          <a:prstGeom prst="rect">
            <a:avLst/>
          </a:prstGeom>
        </p:spPr>
        <p:txBody>
          <a:bodyPr/>
          <a:lstStyle>
            <a:lvl1pPr marL="0" indent="0" algn="ctr">
              <a:buNone/>
              <a:defRPr sz="72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a:t>
            </a:r>
          </a:p>
        </p:txBody>
      </p:sp>
      <p:sp>
        <p:nvSpPr>
          <p:cNvPr id="10" name="Text Placeholder 5"/>
          <p:cNvSpPr>
            <a:spLocks noGrp="1"/>
          </p:cNvSpPr>
          <p:nvPr>
            <p:ph type="body" sz="quarter" idx="14"/>
          </p:nvPr>
        </p:nvSpPr>
        <p:spPr>
          <a:xfrm>
            <a:off x="5148072" y="4123944"/>
            <a:ext cx="1371600" cy="704088"/>
          </a:xfrm>
          <a:prstGeom prst="rect">
            <a:avLst/>
          </a:prstGeom>
        </p:spPr>
        <p:txBody>
          <a:bodyPr/>
          <a:lstStyle>
            <a:lvl1pPr marL="0" indent="0" algn="ctr">
              <a:buNone/>
              <a:defRPr sz="40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Edit</a:t>
            </a:r>
          </a:p>
        </p:txBody>
      </p:sp>
      <p:sp>
        <p:nvSpPr>
          <p:cNvPr id="11" name="Text Placeholder 5"/>
          <p:cNvSpPr>
            <a:spLocks noGrp="1"/>
          </p:cNvSpPr>
          <p:nvPr>
            <p:ph type="body" sz="quarter" idx="15"/>
          </p:nvPr>
        </p:nvSpPr>
        <p:spPr>
          <a:xfrm>
            <a:off x="6437376" y="2761488"/>
            <a:ext cx="1005840" cy="1197864"/>
          </a:xfrm>
          <a:prstGeom prst="rect">
            <a:avLst/>
          </a:prstGeom>
        </p:spPr>
        <p:txBody>
          <a:bodyPr/>
          <a:lstStyle>
            <a:lvl1pPr marL="0" indent="0" algn="ctr">
              <a:buNone/>
              <a:defRPr sz="7200">
                <a:solidFill>
                  <a:schemeClr val="tx1">
                    <a:lumMod val="65000"/>
                    <a:lumOff val="35000"/>
                  </a:schemeClr>
                </a:solidFill>
                <a:latin typeface="Helvetica" panose="020B0604020202020204" pitchFamily="34" charset="0"/>
                <a:cs typeface="Helvetica" panose="020B0604020202020204" pitchFamily="34" charset="0"/>
              </a:defRPr>
            </a:lvl1pPr>
            <a:lvl2pPr>
              <a:defRPr sz="4000">
                <a:solidFill>
                  <a:schemeClr val="tx1">
                    <a:lumMod val="65000"/>
                    <a:lumOff val="35000"/>
                  </a:schemeClr>
                </a:solidFill>
                <a:latin typeface="Helvetica" panose="020B0604020202020204" pitchFamily="34" charset="0"/>
                <a:cs typeface="Helvetica" panose="020B0604020202020204" pitchFamily="34" charset="0"/>
              </a:defRPr>
            </a:lvl2pPr>
            <a:lvl3pPr>
              <a:defRPr sz="4000">
                <a:solidFill>
                  <a:schemeClr val="tx1">
                    <a:lumMod val="65000"/>
                    <a:lumOff val="35000"/>
                  </a:schemeClr>
                </a:solidFill>
                <a:latin typeface="Helvetica" panose="020B0604020202020204" pitchFamily="34" charset="0"/>
                <a:cs typeface="Helvetica" panose="020B0604020202020204" pitchFamily="34" charset="0"/>
              </a:defRPr>
            </a:lvl3pPr>
            <a:lvl4pPr>
              <a:defRPr sz="4000">
                <a:solidFill>
                  <a:schemeClr val="tx1">
                    <a:lumMod val="65000"/>
                    <a:lumOff val="35000"/>
                  </a:schemeClr>
                </a:solidFill>
                <a:latin typeface="Helvetica" panose="020B0604020202020204" pitchFamily="34" charset="0"/>
                <a:cs typeface="Helvetica" panose="020B0604020202020204" pitchFamily="34" charset="0"/>
              </a:defRPr>
            </a:lvl4pPr>
            <a:lvl5pPr>
              <a:defRPr sz="4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en-US" dirty="0"/>
              <a:t>E</a:t>
            </a:r>
          </a:p>
        </p:txBody>
      </p:sp>
    </p:spTree>
    <p:extLst>
      <p:ext uri="{BB962C8B-B14F-4D97-AF65-F5344CB8AC3E}">
        <p14:creationId xmlns:p14="http://schemas.microsoft.com/office/powerpoint/2010/main" val="304704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228600"/>
            <a:ext cx="8789276" cy="475484"/>
          </a:xfrm>
          <a:prstGeom prst="rect">
            <a:avLst/>
          </a:prstGeom>
        </p:spPr>
        <p:txBody>
          <a:bodyPr/>
          <a:lstStyle>
            <a:lvl1pPr algn="ctr">
              <a:defRPr sz="3000" b="1" i="0">
                <a:solidFill>
                  <a:srgbClr val="1D4D78"/>
                </a:solidFill>
                <a:latin typeface="Helvetica" pitchFamily="2" charset="0"/>
              </a:defRPr>
            </a:lvl1pPr>
          </a:lstStyle>
          <a:p>
            <a:r>
              <a:rPr lang="en-US" dirty="0"/>
              <a:t>Click to edit Master title style</a:t>
            </a:r>
          </a:p>
        </p:txBody>
      </p:sp>
      <p:sp>
        <p:nvSpPr>
          <p:cNvPr id="5" name="Text Placeholder 4"/>
          <p:cNvSpPr>
            <a:spLocks noGrp="1"/>
          </p:cNvSpPr>
          <p:nvPr>
            <p:ph type="body" sz="quarter" idx="10"/>
          </p:nvPr>
        </p:nvSpPr>
        <p:spPr>
          <a:xfrm>
            <a:off x="338328" y="1179576"/>
            <a:ext cx="8679548" cy="3829746"/>
          </a:xfrm>
          <a:prstGeom prst="rect">
            <a:avLst/>
          </a:prstGeom>
          <a:noFill/>
          <a:ln w="50800">
            <a:noFill/>
            <a:prstDash val="dash"/>
            <a:miter lim="800000"/>
          </a:ln>
        </p:spPr>
        <p:txBody>
          <a:bodyPr anchor="ctr"/>
          <a:lstStyle>
            <a:lvl1pPr marL="0" indent="0" algn="ctr">
              <a:buNone/>
              <a:defRPr sz="3600" b="1">
                <a:solidFill>
                  <a:schemeClr val="bg1"/>
                </a:solidFill>
                <a:latin typeface="Helvetica" panose="020B0604020202020204" pitchFamily="34" charset="0"/>
                <a:cs typeface="Helvetica" panose="020B0604020202020204" pitchFamily="34" charset="0"/>
              </a:defRPr>
            </a:lvl1pPr>
          </a:lstStyle>
          <a:p>
            <a:pPr lvl="0"/>
            <a:r>
              <a:rPr lang="en-US" dirty="0"/>
              <a:t>E</a:t>
            </a:r>
          </a:p>
        </p:txBody>
      </p:sp>
    </p:spTree>
    <p:extLst>
      <p:ext uri="{BB962C8B-B14F-4D97-AF65-F5344CB8AC3E}">
        <p14:creationId xmlns:p14="http://schemas.microsoft.com/office/powerpoint/2010/main" val="23631974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9.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0.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1.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3.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4.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5.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6.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7.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8.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9.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0.xml"/></Relationships>
</file>

<file path=ppt/slideMasters/_rels/slideMaster48.xml.rels><?xml version="1.0" encoding="UTF-8" standalone="yes"?>
<Relationships xmlns="http://schemas.openxmlformats.org/package/2006/relationships"><Relationship Id="rId3" Type="http://schemas.openxmlformats.org/officeDocument/2006/relationships/theme" Target="../theme/theme48.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4B82B018-4594-C14D-9D83-6A5ACB7F9C1E}"/>
              </a:ext>
            </a:extLst>
          </p:cNvPr>
          <p:cNvSpPr/>
          <p:nvPr userDrawn="1"/>
        </p:nvSpPr>
        <p:spPr>
          <a:xfrm rot="10800000" flipH="1">
            <a:off x="0" y="-1"/>
            <a:ext cx="8694751" cy="3440246"/>
          </a:xfrm>
          <a:prstGeom prst="round1Rect">
            <a:avLst>
              <a:gd name="adj" fmla="val 16776"/>
            </a:avLst>
          </a:prstGeom>
          <a:solidFill>
            <a:srgbClr val="D3D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4622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094689"/>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99093"/>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800671"/>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87474"/>
      </p:ext>
    </p:extLst>
  </p:cSld>
  <p:clrMap bg1="lt1" tx1="dk1" bg2="lt2" tx2="dk2" accent1="accent1" accent2="accent2" accent3="accent3" accent4="accent4" accent5="accent5" accent6="accent6" hlink="hlink" folHlink="folHlink"/>
  <p:sldLayoutIdLst>
    <p:sldLayoutId id="2147483721" r:id="rId1"/>
    <p:sldLayoutId id="2147483779" r:id="rId2"/>
    <p:sldLayoutId id="2147483780" r:id="rId3"/>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553735"/>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50871"/>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34813"/>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043400"/>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143356"/>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293711"/>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86003A7F-5BB8-EB4A-8942-167BCFC3ADA0}"/>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34931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95020"/>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59787"/>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342486"/>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889046"/>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82184"/>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033066"/>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88499"/>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731964"/>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530743"/>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775301"/>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96589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403593"/>
      </p:ext>
    </p:extLst>
  </p:cSld>
  <p:clrMap bg1="lt1" tx1="dk1" bg2="lt2" tx2="dk2" accent1="accent1" accent2="accent2" accent3="accent3" accent4="accent4" accent5="accent5" accent6="accent6" hlink="hlink" folHlink="folHlink"/>
  <p:sldLayoutIdLst>
    <p:sldLayoutId id="21474837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93868D-C677-A24C-9434-5E9C9B071050}"/>
              </a:ext>
            </a:extLst>
          </p:cNvPr>
          <p:cNvSpPr/>
          <p:nvPr userDrawn="1"/>
        </p:nvSpPr>
        <p:spPr>
          <a:xfrm rot="10800000" flipH="1">
            <a:off x="-1" y="0"/>
            <a:ext cx="8887092" cy="1143000"/>
          </a:xfrm>
          <a:custGeom>
            <a:avLst/>
            <a:gdLst>
              <a:gd name="connsiteX0" fmla="*/ 0 w 8887092"/>
              <a:gd name="connsiteY0" fmla="*/ 815361 h 815361"/>
              <a:gd name="connsiteX1" fmla="*/ 8887092 w 8887092"/>
              <a:gd name="connsiteY1" fmla="*/ 815361 h 815361"/>
              <a:gd name="connsiteX2" fmla="*/ 8887092 w 8887092"/>
              <a:gd name="connsiteY2" fmla="*/ 783558 h 815361"/>
              <a:gd name="connsiteX3" fmla="*/ 8103534 w 8887092"/>
              <a:gd name="connsiteY3" fmla="*/ 0 h 815361"/>
              <a:gd name="connsiteX4" fmla="*/ 0 w 8887092"/>
              <a:gd name="connsiteY4" fmla="*/ 0 h 8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2" h="815361">
                <a:moveTo>
                  <a:pt x="0" y="815361"/>
                </a:moveTo>
                <a:lnTo>
                  <a:pt x="8887092" y="815361"/>
                </a:lnTo>
                <a:lnTo>
                  <a:pt x="8887092" y="783558"/>
                </a:lnTo>
                <a:cubicBezTo>
                  <a:pt x="8887092" y="350811"/>
                  <a:pt x="8536281" y="0"/>
                  <a:pt x="8103534" y="0"/>
                </a:cubicBezTo>
                <a:lnTo>
                  <a:pt x="0" y="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886075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93868D-C677-A24C-9434-5E9C9B071050}"/>
              </a:ext>
            </a:extLst>
          </p:cNvPr>
          <p:cNvSpPr/>
          <p:nvPr userDrawn="1"/>
        </p:nvSpPr>
        <p:spPr>
          <a:xfrm rot="10800000" flipH="1">
            <a:off x="-1" y="0"/>
            <a:ext cx="8887092" cy="1143000"/>
          </a:xfrm>
          <a:custGeom>
            <a:avLst/>
            <a:gdLst>
              <a:gd name="connsiteX0" fmla="*/ 0 w 8887092"/>
              <a:gd name="connsiteY0" fmla="*/ 815361 h 815361"/>
              <a:gd name="connsiteX1" fmla="*/ 8887092 w 8887092"/>
              <a:gd name="connsiteY1" fmla="*/ 815361 h 815361"/>
              <a:gd name="connsiteX2" fmla="*/ 8887092 w 8887092"/>
              <a:gd name="connsiteY2" fmla="*/ 783558 h 815361"/>
              <a:gd name="connsiteX3" fmla="*/ 8103534 w 8887092"/>
              <a:gd name="connsiteY3" fmla="*/ 0 h 815361"/>
              <a:gd name="connsiteX4" fmla="*/ 0 w 8887092"/>
              <a:gd name="connsiteY4" fmla="*/ 0 h 8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2" h="815361">
                <a:moveTo>
                  <a:pt x="0" y="815361"/>
                </a:moveTo>
                <a:lnTo>
                  <a:pt x="8887092" y="815361"/>
                </a:lnTo>
                <a:lnTo>
                  <a:pt x="8887092" y="783558"/>
                </a:lnTo>
                <a:cubicBezTo>
                  <a:pt x="8887092" y="350811"/>
                  <a:pt x="8536281" y="0"/>
                  <a:pt x="8103534" y="0"/>
                </a:cubicBezTo>
                <a:lnTo>
                  <a:pt x="0" y="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99865320"/>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93868D-C677-A24C-9434-5E9C9B071050}"/>
              </a:ext>
            </a:extLst>
          </p:cNvPr>
          <p:cNvSpPr/>
          <p:nvPr userDrawn="1"/>
        </p:nvSpPr>
        <p:spPr>
          <a:xfrm rot="10800000" flipH="1">
            <a:off x="-1" y="0"/>
            <a:ext cx="8887092" cy="1143000"/>
          </a:xfrm>
          <a:custGeom>
            <a:avLst/>
            <a:gdLst>
              <a:gd name="connsiteX0" fmla="*/ 0 w 8887092"/>
              <a:gd name="connsiteY0" fmla="*/ 815361 h 815361"/>
              <a:gd name="connsiteX1" fmla="*/ 8887092 w 8887092"/>
              <a:gd name="connsiteY1" fmla="*/ 815361 h 815361"/>
              <a:gd name="connsiteX2" fmla="*/ 8887092 w 8887092"/>
              <a:gd name="connsiteY2" fmla="*/ 783558 h 815361"/>
              <a:gd name="connsiteX3" fmla="*/ 8103534 w 8887092"/>
              <a:gd name="connsiteY3" fmla="*/ 0 h 815361"/>
              <a:gd name="connsiteX4" fmla="*/ 0 w 8887092"/>
              <a:gd name="connsiteY4" fmla="*/ 0 h 8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2" h="815361">
                <a:moveTo>
                  <a:pt x="0" y="815361"/>
                </a:moveTo>
                <a:lnTo>
                  <a:pt x="8887092" y="815361"/>
                </a:lnTo>
                <a:lnTo>
                  <a:pt x="8887092" y="783558"/>
                </a:lnTo>
                <a:cubicBezTo>
                  <a:pt x="8887092" y="350811"/>
                  <a:pt x="8536281" y="0"/>
                  <a:pt x="8103534" y="0"/>
                </a:cubicBezTo>
                <a:lnTo>
                  <a:pt x="0" y="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6896562"/>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992335" y="1335985"/>
            <a:ext cx="4792713" cy="2844611"/>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030381"/>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992335" y="1335985"/>
            <a:ext cx="4792713" cy="2844611"/>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044699"/>
      </p:ext>
    </p:extLst>
  </p:cSld>
  <p:clrMap bg1="lt1" tx1="dk1" bg2="lt2" tx2="dk2" accent1="accent1" accent2="accent2" accent3="accent3" accent4="accent4" accent5="accent5" accent6="accent6" hlink="hlink" folHlink="folHlink"/>
  <p:sldLayoutIdLst>
    <p:sldLayoutId id="2147483764" r:id="rId1"/>
    <p:sldLayoutId id="2147483778" r:id="rId2"/>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992335" y="1335985"/>
            <a:ext cx="4792713" cy="2844611"/>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918516"/>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992335" y="1335985"/>
            <a:ext cx="4792713" cy="2844611"/>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08680"/>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315056"/>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634181"/>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364494"/>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1D4D78"/>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a:off x="1" y="858710"/>
            <a:ext cx="8475128" cy="4284790"/>
          </a:xfrm>
          <a:prstGeom prst="round1Rect">
            <a:avLst>
              <a:gd name="adj" fmla="val 184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461642"/>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rgbClr val="1D4D78"/>
        </a:soli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D8572ED8-C533-4E4F-A341-FDF6ED63BD82}"/>
              </a:ext>
            </a:extLst>
          </p:cNvPr>
          <p:cNvSpPr/>
          <p:nvPr userDrawn="1"/>
        </p:nvSpPr>
        <p:spPr>
          <a:xfrm rot="10800000" flipH="1">
            <a:off x="0" y="-1"/>
            <a:ext cx="8245503" cy="4632285"/>
          </a:xfrm>
          <a:prstGeom prst="round1Rect">
            <a:avLst>
              <a:gd name="adj" fmla="val 167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369930"/>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22808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62072" y="1211307"/>
            <a:ext cx="4792713" cy="3093974"/>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063712"/>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990283" y="1340346"/>
            <a:ext cx="4791456" cy="2834640"/>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516904"/>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01359" y="1145018"/>
            <a:ext cx="4792713" cy="3226553"/>
          </a:xfrm>
          <a:prstGeom prst="round1Rect">
            <a:avLst>
              <a:gd name="adj" fmla="val 26085"/>
            </a:avLst>
          </a:pr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57520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1D4D78"/>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a:off x="1" y="858710"/>
            <a:ext cx="8475128" cy="4284790"/>
          </a:xfrm>
          <a:prstGeom prst="round1Rect">
            <a:avLst>
              <a:gd name="adj" fmla="val 184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035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1D4D78"/>
        </a:soli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D8572ED8-C533-4E4F-A341-FDF6ED63BD82}"/>
              </a:ext>
            </a:extLst>
          </p:cNvPr>
          <p:cNvSpPr/>
          <p:nvPr userDrawn="1"/>
        </p:nvSpPr>
        <p:spPr>
          <a:xfrm rot="10800000" flipH="1">
            <a:off x="0" y="-1"/>
            <a:ext cx="8245503" cy="4632285"/>
          </a:xfrm>
          <a:prstGeom prst="round1Rect">
            <a:avLst>
              <a:gd name="adj" fmla="val 167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3456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771924"/>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4D78"/>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a:off x="1" y="858710"/>
            <a:ext cx="8475128" cy="4284790"/>
          </a:xfrm>
          <a:prstGeom prst="round1Rect">
            <a:avLst>
              <a:gd name="adj" fmla="val 184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300722"/>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030019"/>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31712"/>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34CFF23-0877-C94F-BFE3-7D34AF875D8D}"/>
              </a:ext>
            </a:extLst>
          </p:cNvPr>
          <p:cNvSpPr/>
          <p:nvPr userDrawn="1"/>
        </p:nvSpPr>
        <p:spPr>
          <a:xfrm rot="10800000" flipH="1">
            <a:off x="0" y="0"/>
            <a:ext cx="8887091" cy="813816"/>
          </a:xfrm>
          <a:custGeom>
            <a:avLst/>
            <a:gdLst>
              <a:gd name="connsiteX0" fmla="*/ 0 w 8887091"/>
              <a:gd name="connsiteY0" fmla="*/ 1156965 h 1156965"/>
              <a:gd name="connsiteX1" fmla="*/ 8887091 w 8887091"/>
              <a:gd name="connsiteY1" fmla="*/ 1156965 h 1156965"/>
              <a:gd name="connsiteX2" fmla="*/ 8887091 w 8887091"/>
              <a:gd name="connsiteY2" fmla="*/ 783558 h 1156965"/>
              <a:gd name="connsiteX3" fmla="*/ 8103533 w 8887091"/>
              <a:gd name="connsiteY3" fmla="*/ 0 h 1156965"/>
              <a:gd name="connsiteX4" fmla="*/ 0 w 8887091"/>
              <a:gd name="connsiteY4" fmla="*/ 0 h 115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1" h="1156965">
                <a:moveTo>
                  <a:pt x="0" y="1156965"/>
                </a:moveTo>
                <a:lnTo>
                  <a:pt x="8887091" y="1156965"/>
                </a:lnTo>
                <a:lnTo>
                  <a:pt x="8887091" y="783558"/>
                </a:lnTo>
                <a:cubicBezTo>
                  <a:pt x="8887091" y="350811"/>
                  <a:pt x="8536280" y="0"/>
                  <a:pt x="8103533" y="0"/>
                </a:cubicBezTo>
                <a:lnTo>
                  <a:pt x="0" y="0"/>
                </a:lnTo>
                <a:close/>
              </a:path>
            </a:pathLst>
          </a:custGeom>
          <a:solidFill>
            <a:srgbClr val="1D4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6234242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bg1"/>
            </a:gs>
            <a:gs pos="0">
              <a:srgbClr val="FEF6E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377959"/>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witter.com/@teamnutri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fns.usda.gov/tn"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35.xml"/><Relationship Id="rId5" Type="http://schemas.openxmlformats.org/officeDocument/2006/relationships/image" Target="../media/image9.emf"/><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41.xml"/><Relationship Id="rId5" Type="http://schemas.openxmlformats.org/officeDocument/2006/relationships/image" Target="../media/image32.emf"/><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hyperlink" Target="https://www.fns.usda.gov/tn" TargetMode="External"/><Relationship Id="rId4" Type="http://schemas.openxmlformats.org/officeDocument/2006/relationships/image" Target="../media/image6.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fns.usda.gov/tn/crediting-store-bought-combination-baby-foods-cacfp"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teamnutrition.usda.gov/" TargetMode="External"/><Relationship Id="rId2" Type="http://schemas.openxmlformats.org/officeDocument/2006/relationships/notesSlide" Target="../notesSlides/notesSlide40.xml"/><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hyperlink" Target="mailto:TeamNutrition@usda.gov" TargetMode="Externa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hyperlink" Target="mailto:TeamNutrition@usda.gov" TargetMode="External"/><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4.xml"/><Relationship Id="rId6" Type="http://schemas.openxmlformats.org/officeDocument/2006/relationships/hyperlink" Target="https://twitter.com/@teamnutrition" TargetMode="External"/><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hyperlink" Target="http://teamnutrition.usda.gov/" TargetMode="External"/><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9B57-5036-CD40-AC03-4473BEFEB359}"/>
              </a:ext>
            </a:extLst>
          </p:cNvPr>
          <p:cNvSpPr>
            <a:spLocks noGrp="1"/>
          </p:cNvSpPr>
          <p:nvPr>
            <p:ph type="ctrTitle"/>
          </p:nvPr>
        </p:nvSpPr>
        <p:spPr>
          <a:xfrm>
            <a:off x="365760" y="795528"/>
            <a:ext cx="6601968" cy="1682970"/>
          </a:xfrm>
        </p:spPr>
        <p:txBody>
          <a:bodyPr>
            <a:noAutofit/>
          </a:bodyPr>
          <a:lstStyle/>
          <a:p>
            <a:r>
              <a:rPr lang="en-US" sz="4400" dirty="0"/>
              <a:t>Crediting Store-Bought Combination Baby Foods in the CACFP</a:t>
            </a:r>
          </a:p>
        </p:txBody>
      </p:sp>
      <p:sp>
        <p:nvSpPr>
          <p:cNvPr id="3" name="Subtitle 2">
            <a:extLst>
              <a:ext uri="{FF2B5EF4-FFF2-40B4-BE49-F238E27FC236}">
                <a16:creationId xmlns:a16="http://schemas.microsoft.com/office/drawing/2014/main" id="{7E7F81FC-FC18-4B48-8A5B-6D2E428AEF9E}"/>
              </a:ext>
            </a:extLst>
          </p:cNvPr>
          <p:cNvSpPr>
            <a:spLocks noGrp="1"/>
          </p:cNvSpPr>
          <p:nvPr>
            <p:ph type="subTitle" idx="1"/>
          </p:nvPr>
        </p:nvSpPr>
        <p:spPr/>
        <p:txBody>
          <a:bodyPr/>
          <a:lstStyle/>
          <a:p>
            <a:r>
              <a:rPr lang="en-US" dirty="0"/>
              <a:t>A Training Presentation for </a:t>
            </a:r>
            <a:br>
              <a:rPr lang="en-US" dirty="0"/>
            </a:br>
            <a:r>
              <a:rPr lang="en-US" dirty="0"/>
              <a:t>Child and Adult Care Food </a:t>
            </a:r>
            <a:br>
              <a:rPr lang="en-US" dirty="0"/>
            </a:br>
            <a:r>
              <a:rPr lang="en-US" dirty="0"/>
              <a:t>Program (CACFP) Operators</a:t>
            </a:r>
          </a:p>
        </p:txBody>
      </p:sp>
      <p:pic>
        <p:nvPicPr>
          <p:cNvPr id="6" name="Picture 5" descr="Illustration of a child care provider feeding a baby a combination baby food">
            <a:extLst>
              <a:ext uri="{FF2B5EF4-FFF2-40B4-BE49-F238E27FC236}">
                <a16:creationId xmlns:a16="http://schemas.microsoft.com/office/drawing/2014/main" id="{6E3B4721-D0F0-D244-9121-0F56B56A7E0F}"/>
              </a:ext>
            </a:extLst>
          </p:cNvPr>
          <p:cNvPicPr>
            <a:picLocks noChangeAspect="1"/>
          </p:cNvPicPr>
          <p:nvPr/>
        </p:nvPicPr>
        <p:blipFill rotWithShape="1">
          <a:blip r:embed="rId3"/>
          <a:srcRect b="23644"/>
          <a:stretch/>
        </p:blipFill>
        <p:spPr>
          <a:xfrm>
            <a:off x="4976727" y="1465202"/>
            <a:ext cx="4016186" cy="3678298"/>
          </a:xfrm>
          <a:prstGeom prst="rect">
            <a:avLst/>
          </a:prstGeom>
        </p:spPr>
      </p:pic>
      <p:pic>
        <p:nvPicPr>
          <p:cNvPr id="8" name="Picture 7" descr="Illustration of a jar of combination baby food">
            <a:extLst>
              <a:ext uri="{FF2B5EF4-FFF2-40B4-BE49-F238E27FC236}">
                <a16:creationId xmlns:a16="http://schemas.microsoft.com/office/drawing/2014/main" id="{1A01EF79-B8DB-1C43-AD78-D28403410F9A}"/>
              </a:ext>
            </a:extLst>
          </p:cNvPr>
          <p:cNvPicPr>
            <a:picLocks noChangeAspect="1"/>
          </p:cNvPicPr>
          <p:nvPr/>
        </p:nvPicPr>
        <p:blipFill>
          <a:blip r:embed="rId4"/>
          <a:srcRect/>
          <a:stretch/>
        </p:blipFill>
        <p:spPr>
          <a:xfrm>
            <a:off x="4572000" y="3811437"/>
            <a:ext cx="809454" cy="1332062"/>
          </a:xfrm>
          <a:prstGeom prst="rect">
            <a:avLst/>
          </a:prstGeom>
        </p:spPr>
      </p:pic>
    </p:spTree>
    <p:extLst>
      <p:ext uri="{BB962C8B-B14F-4D97-AF65-F5344CB8AC3E}">
        <p14:creationId xmlns:p14="http://schemas.microsoft.com/office/powerpoint/2010/main" val="420785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Do I Credit Combination Baby Foods? </a:t>
            </a:r>
            <a:r>
              <a:rPr lang="en-US" sz="800" dirty="0">
                <a:solidFill>
                  <a:srgbClr val="FFF5EB"/>
                </a:solidFill>
              </a:rPr>
              <a:t>(Cont.)</a:t>
            </a:r>
            <a:endParaRPr lang="en-US" dirty="0"/>
          </a:p>
        </p:txBody>
      </p:sp>
      <p:sp>
        <p:nvSpPr>
          <p:cNvPr id="3" name="Text Placeholder 2"/>
          <p:cNvSpPr>
            <a:spLocks noGrp="1"/>
          </p:cNvSpPr>
          <p:nvPr>
            <p:ph type="body" sz="quarter" idx="18"/>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Step 1</a:t>
            </a:r>
          </a:p>
        </p:txBody>
      </p:sp>
      <p:sp>
        <p:nvSpPr>
          <p:cNvPr id="11" name="Rounded Rectangle 10" descr="Outline around &quot;Step 1&quot;">
            <a:extLst>
              <a:ext uri="{FF2B5EF4-FFF2-40B4-BE49-F238E27FC236}">
                <a16:creationId xmlns:a16="http://schemas.microsoft.com/office/drawing/2014/main" id="{DB7A1D09-EFC7-254A-A8BB-2506D1636CFF}"/>
              </a:ext>
            </a:extLst>
          </p:cNvPr>
          <p:cNvSpPr/>
          <p:nvPr/>
        </p:nvSpPr>
        <p:spPr>
          <a:xfrm>
            <a:off x="1143000" y="1350432"/>
            <a:ext cx="6894576" cy="649224"/>
          </a:xfrm>
          <a:prstGeom prst="roundRect">
            <a:avLst>
              <a:gd name="adj" fmla="val 4948"/>
            </a:avLst>
          </a:prstGeom>
          <a:noFill/>
          <a:ln w="34925">
            <a:solidFill>
              <a:srgbClr val="9B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9"/>
          </p:nvPr>
        </p:nvSpPr>
        <p:spPr>
          <a:xfrm>
            <a:off x="338328" y="1366614"/>
            <a:ext cx="7764236" cy="3506724"/>
          </a:xfrm>
        </p:spPr>
        <p:txBody>
          <a:bodyPr/>
          <a:lstStyle/>
          <a:p>
            <a:pPr marL="801688" lvl="0" indent="-801688" defTabSz="457200">
              <a:lnSpc>
                <a:spcPct val="100000"/>
              </a:lnSpc>
              <a:spcBef>
                <a:spcPts val="0"/>
              </a:spcBef>
              <a:buClr>
                <a:srgbClr val="FFFFFF"/>
              </a:buClr>
              <a:buSzPct val="200000"/>
              <a:buFont typeface="+mj-lt"/>
              <a:buAutoNum type="arabicPeriod"/>
            </a:pPr>
            <a:r>
              <a:rPr lang="en-US" sz="1800" dirty="0">
                <a:solidFill>
                  <a:srgbClr val="000000">
                    <a:lumMod val="65000"/>
                    <a:lumOff val="35000"/>
                  </a:srgbClr>
                </a:solidFill>
                <a:latin typeface="Helvetica" pitchFamily="2" charset="0"/>
                <a:cs typeface="Helvetica" panose="020B0604020202020204" pitchFamily="34" charset="0"/>
              </a:rPr>
              <a:t>Look for the creditable ingredient(s) in the baby food. What component(s) do the ingredient(s) credit toward?</a:t>
            </a:r>
          </a:p>
          <a:p>
            <a:pPr marL="801688" lvl="0" indent="-801688" defTabSz="457200">
              <a:lnSpc>
                <a:spcPct val="100000"/>
              </a:lnSpc>
              <a:spcBef>
                <a:spcPts val="0"/>
              </a:spcBef>
              <a:buClr>
                <a:srgbClr val="FFFFFF"/>
              </a:buClr>
              <a:buSzPct val="200000"/>
              <a:buFont typeface="+mj-lt"/>
              <a:buAutoNum type="arabicPeriod"/>
            </a:pPr>
            <a:endParaRPr lang="en-US" sz="1800" dirty="0">
              <a:solidFill>
                <a:srgbClr val="000000">
                  <a:lumMod val="65000"/>
                  <a:lumOff val="35000"/>
                </a:srgbClr>
              </a:solidFill>
              <a:latin typeface="Helvetica" pitchFamily="2" charset="0"/>
              <a:cs typeface="Helvetica" panose="020B0604020202020204" pitchFamily="34" charset="0"/>
            </a:endParaRPr>
          </a:p>
          <a:p>
            <a:pPr marL="801688" lvl="0" indent="-801688" defTabSz="457200">
              <a:lnSpc>
                <a:spcPct val="100000"/>
              </a:lnSpc>
              <a:spcBef>
                <a:spcPts val="0"/>
              </a:spcBef>
              <a:buClr>
                <a:srgbClr val="FFFFFF"/>
              </a:buClr>
              <a:buSzPct val="200000"/>
              <a:buFont typeface="+mj-lt"/>
              <a:buAutoNum type="arabicPeriod"/>
            </a:pPr>
            <a:r>
              <a:rPr lang="en-US" sz="1800" dirty="0">
                <a:solidFill>
                  <a:srgbClr val="000000">
                    <a:lumMod val="65000"/>
                    <a:lumOff val="35000"/>
                  </a:srgbClr>
                </a:solidFill>
                <a:latin typeface="Helvetica" pitchFamily="2" charset="0"/>
                <a:cs typeface="Helvetica" panose="020B0604020202020204" pitchFamily="34" charset="0"/>
              </a:rPr>
              <a:t>Does the combination baby food only include ingredients from one food component?</a:t>
            </a:r>
          </a:p>
          <a:p>
            <a:pPr marL="801688" lvl="0" indent="-801688" defTabSz="457200">
              <a:lnSpc>
                <a:spcPct val="100000"/>
              </a:lnSpc>
              <a:spcBef>
                <a:spcPts val="0"/>
              </a:spcBef>
              <a:buClr>
                <a:srgbClr val="FFFFFF"/>
              </a:buClr>
              <a:buSzPct val="200000"/>
              <a:buFont typeface="+mj-lt"/>
              <a:buAutoNum type="arabicPeriod"/>
            </a:pPr>
            <a:endParaRPr lang="en-US" sz="1800" dirty="0">
              <a:solidFill>
                <a:srgbClr val="000000">
                  <a:lumMod val="65000"/>
                  <a:lumOff val="35000"/>
                </a:srgbClr>
              </a:solidFill>
              <a:latin typeface="Helvetica" pitchFamily="2" charset="0"/>
              <a:cs typeface="Helvetica" panose="020B0604020202020204" pitchFamily="34" charset="0"/>
            </a:endParaRPr>
          </a:p>
          <a:p>
            <a:pPr marL="801688" lvl="0" indent="-801688" defTabSz="457200">
              <a:lnSpc>
                <a:spcPct val="100000"/>
              </a:lnSpc>
              <a:spcBef>
                <a:spcPts val="0"/>
              </a:spcBef>
              <a:buClr>
                <a:srgbClr val="FFFFFF"/>
              </a:buClr>
              <a:buSzPct val="200000"/>
              <a:buFont typeface="+mj-lt"/>
              <a:buAutoNum type="arabicPeriod"/>
            </a:pPr>
            <a:r>
              <a:rPr lang="en-US" sz="1800" dirty="0">
                <a:solidFill>
                  <a:srgbClr val="000000">
                    <a:lumMod val="65000"/>
                    <a:lumOff val="35000"/>
                  </a:srgbClr>
                </a:solidFill>
                <a:latin typeface="Helvetica" pitchFamily="2" charset="0"/>
                <a:cs typeface="Helvetica" panose="020B0604020202020204" pitchFamily="34" charset="0"/>
              </a:rPr>
              <a:t>Is the amount of each creditable ingredient listed on the food container as a unit of volume (i.e., cups, tablespoons (</a:t>
            </a:r>
            <a:r>
              <a:rPr lang="en-US" sz="1800" dirty="0" err="1">
                <a:solidFill>
                  <a:srgbClr val="000000">
                    <a:lumMod val="65000"/>
                    <a:lumOff val="35000"/>
                  </a:srgbClr>
                </a:solidFill>
                <a:latin typeface="Helvetica" pitchFamily="2" charset="0"/>
                <a:cs typeface="Helvetica" panose="020B0604020202020204" pitchFamily="34" charset="0"/>
              </a:rPr>
              <a:t>tbsp</a:t>
            </a:r>
            <a:r>
              <a:rPr lang="en-US" sz="1800" dirty="0">
                <a:solidFill>
                  <a:srgbClr val="000000">
                    <a:lumMod val="65000"/>
                    <a:lumOff val="35000"/>
                  </a:srgbClr>
                </a:solidFill>
                <a:latin typeface="Helvetica" pitchFamily="2" charset="0"/>
                <a:cs typeface="Helvetica" panose="020B0604020202020204" pitchFamily="34" charset="0"/>
              </a:rPr>
              <a:t>), or teaspoons (tsp), etc.)?</a:t>
            </a:r>
          </a:p>
          <a:p>
            <a:pPr marL="801688" lvl="0" indent="-801688" defTabSz="457200">
              <a:lnSpc>
                <a:spcPct val="100000"/>
              </a:lnSpc>
              <a:spcBef>
                <a:spcPts val="0"/>
              </a:spcBef>
              <a:buClr>
                <a:srgbClr val="FFFFFF"/>
              </a:buClr>
              <a:buSzPct val="200000"/>
              <a:buFont typeface="+mj-lt"/>
              <a:buAutoNum type="arabicPeriod"/>
            </a:pPr>
            <a:endParaRPr lang="en-US" sz="1800" dirty="0">
              <a:solidFill>
                <a:srgbClr val="000000">
                  <a:lumMod val="65000"/>
                  <a:lumOff val="35000"/>
                </a:srgbClr>
              </a:solidFill>
              <a:latin typeface="Helvetica" pitchFamily="2" charset="0"/>
              <a:cs typeface="Helvetica" panose="020B0604020202020204" pitchFamily="34" charset="0"/>
            </a:endParaRPr>
          </a:p>
          <a:p>
            <a:pPr marL="801688" lvl="0" indent="-801688" defTabSz="457200">
              <a:lnSpc>
                <a:spcPct val="100000"/>
              </a:lnSpc>
              <a:spcBef>
                <a:spcPts val="0"/>
              </a:spcBef>
              <a:buClr>
                <a:srgbClr val="FFFFFF"/>
              </a:buClr>
              <a:buSzPct val="200000"/>
              <a:buFont typeface="+mj-lt"/>
              <a:buAutoNum type="arabicPeriod"/>
            </a:pPr>
            <a:r>
              <a:rPr lang="en-US" sz="1800" dirty="0">
                <a:solidFill>
                  <a:srgbClr val="000000">
                    <a:lumMod val="65000"/>
                    <a:lumOff val="35000"/>
                  </a:srgbClr>
                </a:solidFill>
                <a:latin typeface="Helvetica" pitchFamily="2" charset="0"/>
                <a:cs typeface="Helvetica" panose="020B0604020202020204" pitchFamily="34" charset="0"/>
              </a:rPr>
              <a:t>Compare the amount of each food component in the container with the amount required in the CACFP infant meal pattern.  </a:t>
            </a:r>
          </a:p>
        </p:txBody>
      </p:sp>
      <p:pic>
        <p:nvPicPr>
          <p:cNvPr id="10" name="Picture 9" descr="&quot;decorative&quot;">
            <a:extLst>
              <a:ext uri="{FF2B5EF4-FFF2-40B4-BE49-F238E27FC236}">
                <a16:creationId xmlns:a16="http://schemas.microsoft.com/office/drawing/2014/main" id="{8615F218-7005-4E22-9A3A-90996A9E00A2}"/>
              </a:ext>
            </a:extLst>
          </p:cNvPr>
          <p:cNvPicPr>
            <a:picLocks noChangeAspect="1"/>
          </p:cNvPicPr>
          <p:nvPr/>
        </p:nvPicPr>
        <p:blipFill>
          <a:blip r:embed="rId3"/>
          <a:stretch>
            <a:fillRect/>
          </a:stretch>
        </p:blipFill>
        <p:spPr>
          <a:xfrm>
            <a:off x="100547" y="1142996"/>
            <a:ext cx="902286" cy="3566469"/>
          </a:xfrm>
          <a:prstGeom prst="rect">
            <a:avLst/>
          </a:prstGeom>
        </p:spPr>
      </p:pic>
    </p:spTree>
    <p:extLst>
      <p:ext uri="{BB962C8B-B14F-4D97-AF65-F5344CB8AC3E}">
        <p14:creationId xmlns:p14="http://schemas.microsoft.com/office/powerpoint/2010/main" val="30335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a:t>
            </a:r>
          </a:p>
        </p:txBody>
      </p:sp>
      <p:sp>
        <p:nvSpPr>
          <p:cNvPr id="2" name="Title 1"/>
          <p:cNvSpPr>
            <a:spLocks noGrp="1"/>
          </p:cNvSpPr>
          <p:nvPr>
            <p:ph type="title"/>
          </p:nvPr>
        </p:nvSpPr>
        <p:spPr/>
        <p:txBody>
          <a:bodyPr/>
          <a:lstStyle/>
          <a:p>
            <a:pPr algn="l"/>
            <a:r>
              <a:rPr lang="en-US" dirty="0"/>
              <a:t>Creditable Foods</a:t>
            </a:r>
          </a:p>
        </p:txBody>
      </p:sp>
      <p:sp>
        <p:nvSpPr>
          <p:cNvPr id="4" name="Text Placeholder 3"/>
          <p:cNvSpPr>
            <a:spLocks noGrp="1"/>
          </p:cNvSpPr>
          <p:nvPr>
            <p:ph type="body" sz="quarter" idx="11"/>
          </p:nvPr>
        </p:nvSpPr>
        <p:spPr/>
        <p:txBody>
          <a:bodyPr/>
          <a:lstStyle/>
          <a:p>
            <a:pPr lvl="0">
              <a:lnSpc>
                <a:spcPct val="100000"/>
              </a:lnSpc>
              <a:spcBef>
                <a:spcPts val="0"/>
              </a:spcBef>
            </a:pPr>
            <a:r>
              <a:rPr lang="en-US" dirty="0">
                <a:solidFill>
                  <a:prstClr val="black"/>
                </a:solidFill>
                <a:latin typeface="Helvetica" pitchFamily="2" charset="0"/>
                <a:cs typeface="+mn-cs"/>
              </a:rPr>
              <a:t>Creditable</a:t>
            </a:r>
            <a:endParaRPr lang="en-US" b="0" dirty="0">
              <a:solidFill>
                <a:prstClr val="black"/>
              </a:solidFill>
              <a:latin typeface="Helvetica" pitchFamily="2" charset="0"/>
              <a:cs typeface="+mn-cs"/>
            </a:endParaRPr>
          </a:p>
        </p:txBody>
      </p:sp>
      <p:graphicFrame>
        <p:nvGraphicFramePr>
          <p:cNvPr id="7" name="Table Placeholder 6"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Grains/Meats/Meat Alternates.&#10;&#10;Row header Poultry (chicken, turkey). Grains/Meats/Meat Alternates.&#10;&#10;Row header Ready-to-Eat Cereal. Grains/Meats/Meat Alternates.&#10;&#10;Row header Vegetables (not freeze-dried, not juice). Vegetables/Fruit.&#10;&#10;Row header Yogurt (not soy yogurt). Grains/Meats/Meat Alternates."/>
          <p:cNvGraphicFramePr>
            <a:graphicFrameLocks noGrp="1"/>
          </p:cNvGraphicFramePr>
          <p:nvPr>
            <p:ph type="tbl" sz="quarter" idx="12"/>
            <p:extLst>
              <p:ext uri="{D42A27DB-BD31-4B8C-83A1-F6EECF244321}">
                <p14:modId xmlns:p14="http://schemas.microsoft.com/office/powerpoint/2010/main" val="1900884856"/>
              </p:ext>
            </p:extLst>
          </p:nvPr>
        </p:nvGraphicFramePr>
        <p:xfrm>
          <a:off x="503238" y="1289050"/>
          <a:ext cx="8229600" cy="286207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41659719"/>
                    </a:ext>
                  </a:extLst>
                </a:gridCol>
                <a:gridCol w="4114800">
                  <a:extLst>
                    <a:ext uri="{9D8B030D-6E8A-4147-A177-3AD203B41FA5}">
                      <a16:colId xmlns:a16="http://schemas.microsoft.com/office/drawing/2014/main" val="2282292138"/>
                    </a:ext>
                  </a:extLst>
                </a:gridCol>
              </a:tblGrid>
              <a:tr h="292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Food Item</a:t>
                      </a:r>
                      <a:endParaRPr kumimoji="0" lang="en-US" sz="1600" b="0" i="0" u="none" strike="noStrike" kern="1200" cap="none" spc="0" normalizeH="0" baseline="0" noProof="0" dirty="0">
                        <a:ln>
                          <a:noFill/>
                        </a:ln>
                        <a:solidFill>
                          <a:srgbClr val="FFFFFF"/>
                        </a:solidFill>
                        <a:effectLst/>
                        <a:uLnTx/>
                        <a:uFillTx/>
                        <a:latin typeface="Helvetica" pitchFamily="2" charset="0"/>
                        <a:ea typeface="+mn-ea"/>
                        <a:cs typeface="+mn-cs"/>
                      </a:endParaRP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Food Component</a:t>
                      </a:r>
                      <a:endParaRPr kumimoji="0" lang="en-US" sz="1600" b="0" i="0" u="none" strike="noStrike" kern="1200" cap="none" spc="0" normalizeH="0" baseline="0" noProof="0" dirty="0">
                        <a:ln>
                          <a:noFill/>
                        </a:ln>
                        <a:solidFill>
                          <a:srgbClr val="FFFFFF"/>
                        </a:solidFill>
                        <a:effectLst/>
                        <a:uLnTx/>
                        <a:uFillTx/>
                        <a:latin typeface="Helvetica" pitchFamily="2" charset="0"/>
                        <a:ea typeface="+mn-ea"/>
                        <a:cs typeface="+mn-cs"/>
                      </a:endParaRP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3973426852"/>
                  </a:ext>
                </a:extLst>
              </a:tr>
              <a:tr h="246888">
                <a:tc>
                  <a:txBody>
                    <a:bodyPr/>
                    <a:lstStyle/>
                    <a:p>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Beans</a:t>
                      </a:r>
                      <a:endParaRPr kumimoji="0" lang="en-US" sz="1400" b="0" i="0" u="none" strike="noStrike" kern="1200" cap="none" spc="0" normalizeH="0" baseline="0" dirty="0">
                        <a:ln>
                          <a:noFill/>
                        </a:ln>
                        <a:solidFill>
                          <a:srgbClr val="000000"/>
                        </a:solidFill>
                        <a:effectLst/>
                        <a:uLnTx/>
                        <a:uFillTx/>
                        <a:latin typeface="Helvetica" pitchFamily="2" charset="0"/>
                        <a:ea typeface="+mn-ea"/>
                        <a:cs typeface="+mn-cs"/>
                      </a:endParaRPr>
                    </a:p>
                  </a:txBody>
                  <a:tcPr marL="118872" marR="0" marT="18288" marB="18288"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 or Vegetables/Fruit</a:t>
                      </a:r>
                    </a:p>
                  </a:txBody>
                  <a:tcPr marL="0" marR="0" marT="18288" marB="18288"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731623478"/>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Cheese (natural or processed)</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425243835"/>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Fin fish and shellfish</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902504489"/>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Fruits (not freeze-dried, not juice)</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Vegetables/Fruit</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041677838"/>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Iron-fortified infant cereal*</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121607798"/>
                  </a:ext>
                </a:extLst>
              </a:tr>
              <a:tr h="246888">
                <a:tc>
                  <a:txBody>
                    <a:bodyPr/>
                    <a:lstStyle/>
                    <a:p>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Meats (beef, pork)</a:t>
                      </a:r>
                      <a:endParaRPr lang="en-US" dirty="0"/>
                    </a:p>
                  </a:txBody>
                  <a:tcPr marL="118872"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1389383038"/>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Poultry (chicken, turkey)</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638549098"/>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Ready-to-Eat Cereal</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 (creditable at snack only)</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4119953135"/>
                  </a:ext>
                </a:extLst>
              </a:tr>
              <a:tr h="246888">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Vegetables (not freeze-dried, not juice)</a:t>
                      </a: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Vegetables/Fruit</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668026071"/>
                  </a:ext>
                </a:extLst>
              </a:tr>
              <a:tr h="320040">
                <a:tc>
                  <a:txBody>
                    <a:bodyPr/>
                    <a:lstStyle/>
                    <a:p>
                      <a:r>
                        <a:rPr lang="en-US" sz="1400" dirty="0">
                          <a:effectLst/>
                          <a:latin typeface="Helvetica" pitchFamily="2" charset="0"/>
                        </a:rPr>
                        <a:t>Yogurt (not soy yogurt)</a:t>
                      </a:r>
                      <a:endParaRPr lang="en-US" dirty="0"/>
                    </a:p>
                  </a:txBody>
                  <a:tcPr marL="118872" marR="0"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itchFamily="2" charset="0"/>
                          <a:ea typeface="+mn-ea"/>
                          <a:cs typeface="+mn-cs"/>
                        </a:rPr>
                        <a:t>Grains/Meats/Meat Alternates</a:t>
                      </a: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4293564483"/>
                  </a:ext>
                </a:extLst>
              </a:tr>
            </a:tbl>
          </a:graphicData>
        </a:graphic>
      </p:graphicFrame>
      <p:sp>
        <p:nvSpPr>
          <p:cNvPr id="6" name="Text Placeholder 5"/>
          <p:cNvSpPr>
            <a:spLocks noGrp="1"/>
          </p:cNvSpPr>
          <p:nvPr>
            <p:ph type="body" sz="quarter" idx="13"/>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*At snack, iron-fortified infant cereal counts toward the grains component, as there is no required meats/meat alternates component at snack. </a:t>
            </a:r>
          </a:p>
        </p:txBody>
      </p:sp>
    </p:spTree>
    <p:extLst>
      <p:ext uri="{BB962C8B-B14F-4D97-AF65-F5344CB8AC3E}">
        <p14:creationId xmlns:p14="http://schemas.microsoft.com/office/powerpoint/2010/main" val="324816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1</a:t>
            </a:r>
          </a:p>
        </p:txBody>
      </p:sp>
      <p:sp>
        <p:nvSpPr>
          <p:cNvPr id="2" name="Title 1"/>
          <p:cNvSpPr>
            <a:spLocks noGrp="1"/>
          </p:cNvSpPr>
          <p:nvPr>
            <p:ph type="title"/>
          </p:nvPr>
        </p:nvSpPr>
        <p:spPr/>
        <p:txBody>
          <a:bodyPr/>
          <a:lstStyle/>
          <a:p>
            <a:pPr algn="l"/>
            <a:r>
              <a:rPr lang="en-US" dirty="0"/>
              <a:t>Foods That Are Not Creditable</a:t>
            </a:r>
          </a:p>
        </p:txBody>
      </p:sp>
      <p:sp>
        <p:nvSpPr>
          <p:cNvPr id="4" name="Text Placeholder 3"/>
          <p:cNvSpPr>
            <a:spLocks noGrp="1"/>
          </p:cNvSpPr>
          <p:nvPr>
            <p:ph type="body" sz="quarter" idx="11"/>
          </p:nvPr>
        </p:nvSpPr>
        <p:spPr>
          <a:xfrm>
            <a:off x="457200" y="960119"/>
            <a:ext cx="8321040" cy="3163824"/>
          </a:xfrm>
        </p:spPr>
        <p:txBody>
          <a:bodyPr/>
          <a:lstStyle/>
          <a:p>
            <a:pPr lvl="0">
              <a:lnSpc>
                <a:spcPct val="100000"/>
              </a:lnSpc>
              <a:spcBef>
                <a:spcPts val="0"/>
              </a:spcBef>
            </a:pPr>
            <a:r>
              <a:rPr lang="en-US" dirty="0">
                <a:solidFill>
                  <a:prstClr val="black"/>
                </a:solidFill>
                <a:latin typeface="Helvetica" pitchFamily="2" charset="0"/>
                <a:cs typeface="+mn-cs"/>
              </a:rPr>
              <a:t>Not Creditable</a:t>
            </a:r>
            <a:endParaRPr lang="en-US" b="0" dirty="0">
              <a:solidFill>
                <a:prstClr val="black"/>
              </a:solidFill>
              <a:latin typeface="Helvetica" pitchFamily="2" charset="0"/>
              <a:cs typeface="+mn-cs"/>
            </a:endParaRPr>
          </a:p>
        </p:txBody>
      </p:sp>
      <p:graphicFrame>
        <p:nvGraphicFramePr>
          <p:cNvPr id="7" name="Table Placeholder 6" descr="Not creditable foods table.&#10;&#10;Column header Food Item. Barley, Cooked grains, Dried or powdered cheese* (*According to the Food and Drug Administration, dried or powdered cheese does not meet the definition of &quot;cheese.&quot;), Freeze-dried vegetables and fruit (e.g., banana), Granola, Macaroni and other pastas, Millet, Mixed grains, Nuts and seeds, Nut and seed butters, Oats, Quinoa, Rice, Soy yogurt, Wheat. "/>
          <p:cNvGraphicFramePr>
            <a:graphicFrameLocks noGrp="1"/>
          </p:cNvGraphicFramePr>
          <p:nvPr>
            <p:ph type="tbl" sz="quarter" idx="12"/>
            <p:extLst>
              <p:ext uri="{D42A27DB-BD31-4B8C-83A1-F6EECF244321}">
                <p14:modId xmlns:p14="http://schemas.microsoft.com/office/powerpoint/2010/main" val="3928243935"/>
              </p:ext>
            </p:extLst>
          </p:nvPr>
        </p:nvGraphicFramePr>
        <p:xfrm>
          <a:off x="503238" y="1289050"/>
          <a:ext cx="8229600" cy="276148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461394557"/>
                    </a:ext>
                  </a:extLst>
                </a:gridCol>
                <a:gridCol w="4114800">
                  <a:extLst>
                    <a:ext uri="{9D8B030D-6E8A-4147-A177-3AD203B41FA5}">
                      <a16:colId xmlns:a16="http://schemas.microsoft.com/office/drawing/2014/main" val="189494804"/>
                    </a:ext>
                  </a:extLst>
                </a:gridCol>
              </a:tblGrid>
              <a:tr h="274320">
                <a:tc>
                  <a:txBody>
                    <a:bodyPr/>
                    <a:lstStyle/>
                    <a:p>
                      <a:pPr marL="117475"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Helvetica" pitchFamily="2" charset="0"/>
                          <a:ea typeface="+mn-ea"/>
                          <a:cs typeface="+mn-cs"/>
                        </a:rPr>
                        <a:t>Food Item</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D2A28"/>
                    </a:solidFill>
                  </a:tcPr>
                </a:tc>
                <a:tc>
                  <a:txBody>
                    <a:bodyPr/>
                    <a:lstStyle/>
                    <a:p>
                      <a:pPr marL="117475"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Helvetica" pitchFamily="2" charset="0"/>
                          <a:ea typeface="+mn-ea"/>
                          <a:cs typeface="+mn-cs"/>
                        </a:rPr>
                        <a:t>Food Item</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D2A28"/>
                    </a:solidFill>
                  </a:tcPr>
                </a:tc>
                <a:extLst>
                  <a:ext uri="{0D108BD9-81ED-4DB2-BD59-A6C34878D82A}">
                    <a16:rowId xmlns:a16="http://schemas.microsoft.com/office/drawing/2014/main" val="1186418778"/>
                  </a:ext>
                </a:extLst>
              </a:tr>
              <a:tr h="310896">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Barley</a:t>
                      </a:r>
                      <a:endParaRPr lang="en-US" sz="1400" dirty="0">
                        <a:latin typeface="Helvetica" panose="020B0604020202020204" pitchFamily="34" charset="0"/>
                        <a:cs typeface="Helvetica" panose="020B0604020202020204" pitchFamily="34" charset="0"/>
                      </a:endParaRPr>
                    </a:p>
                  </a:txBody>
                  <a:tcPr marL="109728" marR="54864" marT="54864" marB="36576" anchor="ctr">
                    <a:lnT w="38100" cmpd="sng">
                      <a:noFill/>
                    </a:lnT>
                    <a:solidFill>
                      <a:srgbClr val="D77D82"/>
                    </a:solidFill>
                  </a:tcPr>
                </a:tc>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Nuts and seeds</a:t>
                      </a:r>
                    </a:p>
                  </a:txBody>
                  <a:tcPr marL="0" marR="54864" marT="54864" marB="36576" anchor="ctr">
                    <a:lnT w="38100" cmpd="sng">
                      <a:noFill/>
                    </a:lnT>
                    <a:solidFill>
                      <a:srgbClr val="D77D82"/>
                    </a:solidFill>
                  </a:tcPr>
                </a:tc>
                <a:extLst>
                  <a:ext uri="{0D108BD9-81ED-4DB2-BD59-A6C34878D82A}">
                    <a16:rowId xmlns:a16="http://schemas.microsoft.com/office/drawing/2014/main" val="21157821"/>
                  </a:ext>
                </a:extLst>
              </a:tr>
              <a:tr h="310896">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Cooked grains</a:t>
                      </a:r>
                    </a:p>
                  </a:txBody>
                  <a:tcPr marL="0" marR="54864" marT="54864" marB="36576" anchor="ctr">
                    <a:solidFill>
                      <a:schemeClr val="bg1"/>
                    </a:solidFill>
                  </a:tcPr>
                </a:tc>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Nut and seed butters</a:t>
                      </a:r>
                    </a:p>
                  </a:txBody>
                  <a:tcPr marL="0" marR="54864" marT="54864" marB="36576" anchor="ctr">
                    <a:solidFill>
                      <a:schemeClr val="bg1"/>
                    </a:solidFill>
                  </a:tcPr>
                </a:tc>
                <a:extLst>
                  <a:ext uri="{0D108BD9-81ED-4DB2-BD59-A6C34878D82A}">
                    <a16:rowId xmlns:a16="http://schemas.microsoft.com/office/drawing/2014/main" val="2633342064"/>
                  </a:ext>
                </a:extLst>
              </a:tr>
              <a:tr h="310896">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Dried or powdered cheese*</a:t>
                      </a:r>
                    </a:p>
                  </a:txBody>
                  <a:tcPr marL="0" marR="54864" marT="54864" marB="36576" anchor="ctr">
                    <a:solidFill>
                      <a:srgbClr val="D77D82"/>
                    </a:solidFill>
                  </a:tcPr>
                </a:tc>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Oats</a:t>
                      </a:r>
                      <a:endParaRPr lang="en-US" sz="1400" dirty="0">
                        <a:latin typeface="Helvetica" panose="020B0604020202020204" pitchFamily="34" charset="0"/>
                        <a:cs typeface="Helvetica" panose="020B0604020202020204" pitchFamily="34" charset="0"/>
                      </a:endParaRPr>
                    </a:p>
                  </a:txBody>
                  <a:tcPr marL="109728" marR="54864" marT="54864" marB="36576" anchor="ctr">
                    <a:solidFill>
                      <a:srgbClr val="D77D82"/>
                    </a:solidFill>
                  </a:tcPr>
                </a:tc>
                <a:extLst>
                  <a:ext uri="{0D108BD9-81ED-4DB2-BD59-A6C34878D82A}">
                    <a16:rowId xmlns:a16="http://schemas.microsoft.com/office/drawing/2014/main" val="3023667819"/>
                  </a:ext>
                </a:extLst>
              </a:tr>
              <a:tr h="310896">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Freeze-dried vegetables and fruit (e.g., banana)</a:t>
                      </a:r>
                    </a:p>
                  </a:txBody>
                  <a:tcPr marL="0" marR="54864" marT="54864" marB="36576" anchor="ctr">
                    <a:solidFill>
                      <a:schemeClr val="bg1"/>
                    </a:solidFill>
                  </a:tcPr>
                </a:tc>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Quinoa</a:t>
                      </a:r>
                      <a:endParaRPr lang="en-US" sz="1400" dirty="0">
                        <a:latin typeface="Helvetica" panose="020B0604020202020204" pitchFamily="34" charset="0"/>
                        <a:cs typeface="Helvetica" panose="020B0604020202020204" pitchFamily="34" charset="0"/>
                      </a:endParaRPr>
                    </a:p>
                  </a:txBody>
                  <a:tcPr marL="109728" marR="54864" marT="54864" marB="36576" anchor="ctr">
                    <a:solidFill>
                      <a:schemeClr val="bg1"/>
                    </a:solidFill>
                  </a:tcPr>
                </a:tc>
                <a:extLst>
                  <a:ext uri="{0D108BD9-81ED-4DB2-BD59-A6C34878D82A}">
                    <a16:rowId xmlns:a16="http://schemas.microsoft.com/office/drawing/2014/main" val="4055722490"/>
                  </a:ext>
                </a:extLst>
              </a:tr>
              <a:tr h="310896">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Granola</a:t>
                      </a:r>
                      <a:endParaRPr lang="en-US" sz="1400" dirty="0">
                        <a:latin typeface="Helvetica" panose="020B0604020202020204" pitchFamily="34" charset="0"/>
                        <a:cs typeface="Helvetica" panose="020B0604020202020204" pitchFamily="34" charset="0"/>
                      </a:endParaRPr>
                    </a:p>
                  </a:txBody>
                  <a:tcPr marL="109728" marR="54864" marT="54864" marB="36576" anchor="ctr">
                    <a:solidFill>
                      <a:srgbClr val="D77D82"/>
                    </a:solidFill>
                  </a:tcPr>
                </a:tc>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Rice</a:t>
                      </a:r>
                      <a:endParaRPr lang="en-US" sz="1400" dirty="0">
                        <a:latin typeface="Helvetica" panose="020B0604020202020204" pitchFamily="34" charset="0"/>
                        <a:cs typeface="Helvetica" panose="020B0604020202020204" pitchFamily="34" charset="0"/>
                      </a:endParaRPr>
                    </a:p>
                  </a:txBody>
                  <a:tcPr marL="109728" marR="54864" marT="54864" marB="36576" anchor="ctr">
                    <a:solidFill>
                      <a:srgbClr val="D77D82"/>
                    </a:solidFill>
                  </a:tcPr>
                </a:tc>
                <a:extLst>
                  <a:ext uri="{0D108BD9-81ED-4DB2-BD59-A6C34878D82A}">
                    <a16:rowId xmlns:a16="http://schemas.microsoft.com/office/drawing/2014/main" val="3694807291"/>
                  </a:ext>
                </a:extLst>
              </a:tr>
              <a:tr h="310896">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Macaroni and other pastas</a:t>
                      </a:r>
                    </a:p>
                  </a:txBody>
                  <a:tcPr marL="0" marR="54864" marT="54864" marB="36576" anchor="ctr">
                    <a:solidFill>
                      <a:schemeClr val="bg1"/>
                    </a:solidFill>
                  </a:tcPr>
                </a:tc>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Soy yogurt</a:t>
                      </a:r>
                    </a:p>
                  </a:txBody>
                  <a:tcPr marL="0" marR="54864" marT="54864" marB="36576" anchor="ctr">
                    <a:solidFill>
                      <a:schemeClr val="bg1"/>
                    </a:solidFill>
                  </a:tcPr>
                </a:tc>
                <a:extLst>
                  <a:ext uri="{0D108BD9-81ED-4DB2-BD59-A6C34878D82A}">
                    <a16:rowId xmlns:a16="http://schemas.microsoft.com/office/drawing/2014/main" val="3402444076"/>
                  </a:ext>
                </a:extLst>
              </a:tr>
              <a:tr h="310896">
                <a:tc>
                  <a:txBody>
                    <a:bodyPr/>
                    <a:lstStyle/>
                    <a:p>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Millet</a:t>
                      </a:r>
                      <a:endParaRPr lang="en-US" sz="1400" dirty="0">
                        <a:latin typeface="Helvetica" panose="020B0604020202020204" pitchFamily="34" charset="0"/>
                        <a:cs typeface="Helvetica" panose="020B0604020202020204" pitchFamily="34" charset="0"/>
                      </a:endParaRPr>
                    </a:p>
                  </a:txBody>
                  <a:tcPr marL="109728" marR="54864" marT="54864" marB="36576" anchor="ctr">
                    <a:solidFill>
                      <a:srgbClr val="D77D82"/>
                    </a:solidFill>
                  </a:tcPr>
                </a:tc>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Wheat</a:t>
                      </a:r>
                    </a:p>
                  </a:txBody>
                  <a:tcPr marL="0" marR="54864" marT="54864" marB="36576" anchor="ctr">
                    <a:solidFill>
                      <a:srgbClr val="D77D82"/>
                    </a:solidFill>
                  </a:tcPr>
                </a:tc>
                <a:extLst>
                  <a:ext uri="{0D108BD9-81ED-4DB2-BD59-A6C34878D82A}">
                    <a16:rowId xmlns:a16="http://schemas.microsoft.com/office/drawing/2014/main" val="2216941609"/>
                  </a:ext>
                </a:extLst>
              </a:tr>
              <a:tr h="310896">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Mixed grains</a:t>
                      </a:r>
                    </a:p>
                  </a:txBody>
                  <a:tcPr marL="0" marR="54864" marT="54864" marB="36576" anchor="ctr">
                    <a:solidFill>
                      <a:schemeClr val="bg1"/>
                    </a:solidFill>
                  </a:tcPr>
                </a:tc>
                <a:tc>
                  <a:txBody>
                    <a:bodyPr/>
                    <a:lstStyle/>
                    <a:p>
                      <a:endParaRPr lang="en-US" sz="1400" dirty="0">
                        <a:latin typeface="Helvetica" panose="020B0604020202020204" pitchFamily="34" charset="0"/>
                        <a:cs typeface="Helvetica" panose="020B0604020202020204" pitchFamily="34" charset="0"/>
                      </a:endParaRPr>
                    </a:p>
                  </a:txBody>
                  <a:tcPr marL="0" marR="54864" marT="54864" marB="36576" anchor="ctr">
                    <a:solidFill>
                      <a:schemeClr val="bg1"/>
                    </a:solidFill>
                  </a:tcPr>
                </a:tc>
                <a:extLst>
                  <a:ext uri="{0D108BD9-81ED-4DB2-BD59-A6C34878D82A}">
                    <a16:rowId xmlns:a16="http://schemas.microsoft.com/office/drawing/2014/main" val="2694200323"/>
                  </a:ext>
                </a:extLst>
              </a:tr>
            </a:tbl>
          </a:graphicData>
        </a:graphic>
      </p:graphicFrame>
      <p:sp>
        <p:nvSpPr>
          <p:cNvPr id="6" name="Text Placeholder 5"/>
          <p:cNvSpPr>
            <a:spLocks noGrp="1"/>
          </p:cNvSpPr>
          <p:nvPr>
            <p:ph type="body" sz="quarter" idx="13"/>
          </p:nvPr>
        </p:nvSpPr>
        <p:spPr/>
        <p:txBody>
          <a:bodyPr/>
          <a:lstStyle/>
          <a:p>
            <a:r>
              <a:rPr lang="en-US" dirty="0">
                <a:latin typeface="Helvetica" pitchFamily="2" charset="0"/>
              </a:rPr>
              <a:t>*According to the Food and Drug Administration, dried or powdered cheese does not meet the definition of “cheese.” </a:t>
            </a:r>
          </a:p>
        </p:txBody>
      </p:sp>
    </p:spTree>
    <p:extLst>
      <p:ext uri="{BB962C8B-B14F-4D97-AF65-F5344CB8AC3E}">
        <p14:creationId xmlns:p14="http://schemas.microsoft.com/office/powerpoint/2010/main" val="216430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a:lnSpc>
                <a:spcPct val="90000"/>
              </a:lnSpc>
              <a:buClrTx/>
              <a:buNone/>
            </a:pPr>
            <a:r>
              <a:rPr lang="en-US" sz="12000" b="1" dirty="0">
                <a:solidFill>
                  <a:srgbClr val="FEE5AD"/>
                </a:solidFill>
                <a:latin typeface="Helvetica" panose="020B0604020202020204" pitchFamily="34" charset="0"/>
                <a:cs typeface="Helvetica" panose="020B0604020202020204" pitchFamily="34" charset="0"/>
              </a:rPr>
              <a:t>?</a:t>
            </a:r>
          </a:p>
        </p:txBody>
      </p:sp>
      <p:sp>
        <p:nvSpPr>
          <p:cNvPr id="3" name="Title 2"/>
          <p:cNvSpPr>
            <a:spLocks noGrp="1"/>
          </p:cNvSpPr>
          <p:nvPr>
            <p:ph type="title"/>
          </p:nvPr>
        </p:nvSpPr>
        <p:spPr>
          <a:xfrm>
            <a:off x="0" y="2112264"/>
            <a:ext cx="3035808" cy="1673352"/>
          </a:xfrm>
        </p:spPr>
        <p:txBody>
          <a:bodyPr/>
          <a:lstStyle/>
          <a:p>
            <a:r>
              <a:rPr lang="en-US" sz="2000" b="1" dirty="0">
                <a:solidFill>
                  <a:prstClr val="white"/>
                </a:solidFill>
              </a:rPr>
              <a:t>Try It Out!</a:t>
            </a:r>
            <a:br>
              <a:rPr lang="en-US" sz="2000" b="1" dirty="0">
                <a:solidFill>
                  <a:prstClr val="white"/>
                </a:solidFill>
              </a:rPr>
            </a:br>
            <a:r>
              <a:rPr lang="en-US" sz="2000" dirty="0">
                <a:solidFill>
                  <a:prstClr val="white"/>
                </a:solidFill>
              </a:rPr>
              <a:t>Which ingredients can count toward a reimbursable lunch?</a:t>
            </a:r>
            <a:endParaRPr lang="en-US" dirty="0"/>
          </a:p>
        </p:txBody>
      </p:sp>
      <p:sp>
        <p:nvSpPr>
          <p:cNvPr id="2" name="Text Placeholder 1"/>
          <p:cNvSpPr>
            <a:spLocks noGrp="1"/>
          </p:cNvSpPr>
          <p:nvPr>
            <p:ph type="body" sz="quarter" idx="10"/>
          </p:nvPr>
        </p:nvSpPr>
        <p:spPr>
          <a:xfrm>
            <a:off x="3657600" y="685800"/>
            <a:ext cx="3867912" cy="310896"/>
          </a:xfrm>
        </p:spPr>
        <p:txBody>
          <a:bodyPr lIns="0"/>
          <a:lstStyle/>
          <a:p>
            <a:pPr lvl="0">
              <a:lnSpc>
                <a:spcPct val="100000"/>
              </a:lnSpc>
            </a:pPr>
            <a:r>
              <a:rPr lang="en-US" sz="2000" dirty="0">
                <a:solidFill>
                  <a:prstClr val="black">
                    <a:lumMod val="65000"/>
                    <a:lumOff val="35000"/>
                  </a:prstClr>
                </a:solidFill>
                <a:latin typeface="Helvetica" pitchFamily="2" charset="0"/>
              </a:rPr>
              <a:t>Select all that apply.</a:t>
            </a:r>
          </a:p>
        </p:txBody>
      </p:sp>
      <p:sp>
        <p:nvSpPr>
          <p:cNvPr id="5" name="Text Placeholder 4"/>
          <p:cNvSpPr>
            <a:spLocks noGrp="1"/>
          </p:cNvSpPr>
          <p:nvPr>
            <p:ph type="body" sz="quarter" idx="11"/>
          </p:nvPr>
        </p:nvSpPr>
        <p:spPr>
          <a:xfrm>
            <a:off x="3657600" y="1143000"/>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Beef</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Tomato</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Peas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Macaroni</a:t>
            </a:r>
          </a:p>
        </p:txBody>
      </p:sp>
      <p:pic>
        <p:nvPicPr>
          <p:cNvPr id="8" name="Picture 7" descr="Illustration of a jar of baby food containing beef, tomato, peas, and macaroni">
            <a:extLst>
              <a:ext uri="{FF2B5EF4-FFF2-40B4-BE49-F238E27FC236}">
                <a16:creationId xmlns:a16="http://schemas.microsoft.com/office/drawing/2014/main" id="{9815608F-4B49-BC4D-B4D6-08A0D406BAF6}"/>
              </a:ext>
            </a:extLst>
          </p:cNvPr>
          <p:cNvPicPr>
            <a:picLocks noChangeAspect="1"/>
          </p:cNvPicPr>
          <p:nvPr/>
        </p:nvPicPr>
        <p:blipFill>
          <a:blip r:embed="rId3"/>
          <a:srcRect/>
          <a:stretch/>
        </p:blipFill>
        <p:spPr>
          <a:xfrm>
            <a:off x="6629220" y="1210984"/>
            <a:ext cx="2198496" cy="3692619"/>
          </a:xfrm>
          <a:prstGeom prst="rect">
            <a:avLst/>
          </a:prstGeom>
        </p:spPr>
      </p:pic>
      <p:sp>
        <p:nvSpPr>
          <p:cNvPr id="6" name="Text Placeholder 5"/>
          <p:cNvSpPr>
            <a:spLocks noGrp="1"/>
          </p:cNvSpPr>
          <p:nvPr>
            <p:ph type="body" sz="quarter" idx="12"/>
          </p:nvPr>
        </p:nvSpPr>
        <p:spPr/>
        <p:txBody>
          <a:bodyPr/>
          <a:lstStyle/>
          <a:p>
            <a:pPr lvl="0" algn="ctr" defTabSz="457200">
              <a:lnSpc>
                <a:spcPts val="1300"/>
              </a:lnSpc>
              <a:spcBef>
                <a:spcPts val="0"/>
              </a:spcBef>
              <a:spcAft>
                <a:spcPts val="300"/>
              </a:spcAft>
            </a:pPr>
            <a:r>
              <a:rPr lang="en-US" sz="1600" dirty="0">
                <a:solidFill>
                  <a:prstClr val="white"/>
                </a:solidFill>
                <a:latin typeface="Helvetica" pitchFamily="2" charset="0"/>
                <a:cs typeface="+mn-cs"/>
              </a:rPr>
              <a:t>Contains:</a:t>
            </a:r>
          </a:p>
          <a:p>
            <a:pPr lvl="0" defTabSz="457200">
              <a:lnSpc>
                <a:spcPct val="100000"/>
              </a:lnSpc>
              <a:spcBef>
                <a:spcPts val="0"/>
              </a:spcBef>
            </a:pPr>
            <a:r>
              <a:rPr lang="en-US" dirty="0">
                <a:solidFill>
                  <a:prstClr val="white"/>
                </a:solidFill>
                <a:latin typeface="Helvetica" pitchFamily="2" charset="0"/>
                <a:cs typeface="+mn-cs"/>
              </a:rPr>
              <a:t>1 Tbsp. Beef</a:t>
            </a:r>
          </a:p>
          <a:p>
            <a:pPr lvl="0" defTabSz="457200">
              <a:lnSpc>
                <a:spcPct val="100000"/>
              </a:lnSpc>
              <a:spcBef>
                <a:spcPts val="0"/>
              </a:spcBef>
            </a:pPr>
            <a:r>
              <a:rPr lang="en-US" dirty="0">
                <a:solidFill>
                  <a:prstClr val="white"/>
                </a:solidFill>
                <a:latin typeface="Helvetica" pitchFamily="2" charset="0"/>
                <a:cs typeface="+mn-cs"/>
              </a:rPr>
              <a:t>2 Tbsp. Tomato</a:t>
            </a:r>
          </a:p>
          <a:p>
            <a:pPr lvl="0" defTabSz="457200">
              <a:lnSpc>
                <a:spcPct val="100000"/>
              </a:lnSpc>
              <a:spcBef>
                <a:spcPts val="0"/>
              </a:spcBef>
            </a:pPr>
            <a:r>
              <a:rPr lang="en-US" dirty="0">
                <a:solidFill>
                  <a:prstClr val="white"/>
                </a:solidFill>
                <a:latin typeface="Helvetica" pitchFamily="2" charset="0"/>
                <a:cs typeface="+mn-cs"/>
              </a:rPr>
              <a:t>3 Tbsp. Peas</a:t>
            </a:r>
          </a:p>
          <a:p>
            <a:pPr lvl="0" defTabSz="457200">
              <a:lnSpc>
                <a:spcPct val="100000"/>
              </a:lnSpc>
              <a:spcBef>
                <a:spcPts val="0"/>
              </a:spcBef>
            </a:pPr>
            <a:r>
              <a:rPr lang="en-US" dirty="0">
                <a:solidFill>
                  <a:prstClr val="white"/>
                </a:solidFill>
                <a:latin typeface="Helvetica" pitchFamily="2" charset="0"/>
                <a:cs typeface="+mn-cs"/>
              </a:rPr>
              <a:t>1 Tbsp. Macaroni</a:t>
            </a:r>
          </a:p>
        </p:txBody>
      </p:sp>
    </p:spTree>
    <p:extLst>
      <p:ext uri="{BB962C8B-B14F-4D97-AF65-F5344CB8AC3E}">
        <p14:creationId xmlns:p14="http://schemas.microsoft.com/office/powerpoint/2010/main" val="36731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rPr>
              <a:t>?</a:t>
            </a:r>
          </a:p>
        </p:txBody>
      </p:sp>
      <p:sp>
        <p:nvSpPr>
          <p:cNvPr id="3" name="Title 2"/>
          <p:cNvSpPr>
            <a:spLocks noGrp="1"/>
          </p:cNvSpPr>
          <p:nvPr>
            <p:ph type="title"/>
          </p:nvPr>
        </p:nvSpPr>
        <p:spPr>
          <a:xfrm>
            <a:off x="0" y="2112264"/>
            <a:ext cx="3035808" cy="1673352"/>
          </a:xfrm>
        </p:spPr>
        <p:txBody>
          <a:bodyPr/>
          <a:lstStyle/>
          <a:p>
            <a:r>
              <a:rPr lang="en-US" sz="2000" b="1" dirty="0">
                <a:solidFill>
                  <a:prstClr val="white"/>
                </a:solidFill>
              </a:rPr>
              <a:t>Try It Out! </a:t>
            </a:r>
            <a:br>
              <a:rPr lang="en-US" sz="2000" b="1" dirty="0">
                <a:solidFill>
                  <a:prstClr val="white"/>
                </a:solidFill>
              </a:rPr>
            </a:br>
            <a:r>
              <a:rPr lang="en-US" sz="2000" dirty="0"/>
              <a:t>Which ingredients can count toward a reimbursable lunch? </a:t>
            </a:r>
            <a:endParaRPr lang="en-US" dirty="0"/>
          </a:p>
        </p:txBody>
      </p:sp>
      <p:sp>
        <p:nvSpPr>
          <p:cNvPr id="2" name="Text Placeholder 1"/>
          <p:cNvSpPr>
            <a:spLocks noGrp="1"/>
          </p:cNvSpPr>
          <p:nvPr>
            <p:ph type="body" sz="quarter" idx="10"/>
          </p:nvPr>
        </p:nvSpPr>
        <p:spPr>
          <a:xfrm>
            <a:off x="3657600" y="685800"/>
            <a:ext cx="3867912" cy="310896"/>
          </a:xfrm>
        </p:spPr>
        <p:txBody>
          <a:bodyPr lIns="0"/>
          <a:lstStyle/>
          <a:p>
            <a:pPr lvl="0">
              <a:lnSpc>
                <a:spcPct val="100000"/>
              </a:lnSpc>
            </a:pPr>
            <a:r>
              <a:rPr lang="en-US" sz="2000" dirty="0">
                <a:solidFill>
                  <a:prstClr val="black">
                    <a:lumMod val="65000"/>
                    <a:lumOff val="35000"/>
                  </a:prstClr>
                </a:solidFill>
                <a:latin typeface="Helvetica" pitchFamily="2" charset="0"/>
                <a:cs typeface="+mn-cs"/>
              </a:rPr>
              <a:t>Select all that apply.</a:t>
            </a:r>
          </a:p>
        </p:txBody>
      </p:sp>
      <p:sp>
        <p:nvSpPr>
          <p:cNvPr id="5" name="Text Placeholder 4"/>
          <p:cNvSpPr>
            <a:spLocks noGrp="1"/>
          </p:cNvSpPr>
          <p:nvPr>
            <p:ph type="body" sz="quarter" idx="11"/>
          </p:nvPr>
        </p:nvSpPr>
        <p:spPr>
          <a:xfrm>
            <a:off x="3657600" y="1078992"/>
            <a:ext cx="3867912" cy="612648"/>
          </a:xfrm>
        </p:spPr>
        <p:txBody>
          <a:bodyPr/>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rPr>
              <a:t>Beef</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rPr>
              <a:t>Tomato</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rPr>
              <a:t>Peas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rPr>
              <a:t>Macaroni</a:t>
            </a:r>
          </a:p>
        </p:txBody>
      </p:sp>
      <p:pic>
        <p:nvPicPr>
          <p:cNvPr id="11" name="Picture 10" descr="Checkboxes are checked on Beef, Tomato, and Peas">
            <a:extLst>
              <a:ext uri="{FF2B5EF4-FFF2-40B4-BE49-F238E27FC236}">
                <a16:creationId xmlns:a16="http://schemas.microsoft.com/office/drawing/2014/main" id="{E6B081A4-A150-214D-8751-703AB232155D}"/>
              </a:ext>
            </a:extLst>
          </p:cNvPr>
          <p:cNvPicPr>
            <a:picLocks noChangeAspect="1"/>
          </p:cNvPicPr>
          <p:nvPr/>
        </p:nvPicPr>
        <p:blipFill rotWithShape="1">
          <a:blip r:embed="rId3"/>
          <a:srcRect l="1" r="3565"/>
          <a:stretch/>
        </p:blipFill>
        <p:spPr>
          <a:xfrm>
            <a:off x="3709407" y="1035844"/>
            <a:ext cx="322049" cy="966787"/>
          </a:xfrm>
          <a:prstGeom prst="rect">
            <a:avLst/>
          </a:prstGeom>
        </p:spPr>
      </p:pic>
      <p:sp>
        <p:nvSpPr>
          <p:cNvPr id="6" name="Text Placeholder 5"/>
          <p:cNvSpPr>
            <a:spLocks noGrp="1"/>
          </p:cNvSpPr>
          <p:nvPr>
            <p:ph type="body" sz="quarter" idx="13"/>
          </p:nvPr>
        </p:nvSpPr>
        <p:spPr/>
        <p:txBody>
          <a:bodyPr/>
          <a:lstStyle/>
          <a:p>
            <a:pPr lvl="0">
              <a:lnSpc>
                <a:spcPct val="100000"/>
              </a:lnSpc>
              <a:spcBef>
                <a:spcPts val="0"/>
              </a:spcBef>
            </a:pPr>
            <a:r>
              <a:rPr lang="en-US" dirty="0">
                <a:solidFill>
                  <a:prstClr val="black"/>
                </a:solidFill>
                <a:latin typeface="Helvetica" pitchFamily="2" charset="0"/>
                <a:cs typeface="+mn-cs"/>
              </a:rPr>
              <a:t>Creditable</a:t>
            </a:r>
            <a:endParaRPr lang="en-US" b="0" dirty="0">
              <a:solidFill>
                <a:prstClr val="black"/>
              </a:solidFill>
              <a:latin typeface="Helvetica" pitchFamily="2" charset="0"/>
              <a:cs typeface="+mn-cs"/>
            </a:endParaRPr>
          </a:p>
        </p:txBody>
      </p:sp>
      <p:graphicFrame>
        <p:nvGraphicFramePr>
          <p:cNvPr id="8" name="Table Placeholder 7"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Text emphasized). Grains/Meats/Meat Alternates.&#10;&#10;Row header Poultry (chicken, turkey). Grains/Meats/Meat Alternates.&#10;&#10;Row header Ready-to-Eat Cereal. Grains/Meats/Meat Alternates.&#10;&#10;Row header Vegetables (not freeze-dried, not juice) (Text emphasized). Vegetables/Fruit.&#10;&#10;Row header Yogurt (not soy yogurt). Grains/Meats/Meat Alternates."/>
          <p:cNvGraphicFramePr>
            <a:graphicFrameLocks noGrp="1"/>
          </p:cNvGraphicFramePr>
          <p:nvPr>
            <p:ph type="tbl" sz="quarter" idx="12"/>
          </p:nvPr>
        </p:nvGraphicFramePr>
        <p:xfrm>
          <a:off x="3676650" y="2879725"/>
          <a:ext cx="5148072" cy="1953768"/>
        </p:xfrm>
        <a:graphic>
          <a:graphicData uri="http://schemas.openxmlformats.org/drawingml/2006/table">
            <a:tbl>
              <a:tblPr firstRow="1" bandRow="1">
                <a:tableStyleId>{5C22544A-7EE6-4342-B048-85BDC9FD1C3A}</a:tableStyleId>
              </a:tblPr>
              <a:tblGrid>
                <a:gridCol w="2404872">
                  <a:extLst>
                    <a:ext uri="{9D8B030D-6E8A-4147-A177-3AD203B41FA5}">
                      <a16:colId xmlns:a16="http://schemas.microsoft.com/office/drawing/2014/main" val="3241646354"/>
                    </a:ext>
                  </a:extLst>
                </a:gridCol>
                <a:gridCol w="2743200">
                  <a:extLst>
                    <a:ext uri="{9D8B030D-6E8A-4147-A177-3AD203B41FA5}">
                      <a16:colId xmlns:a16="http://schemas.microsoft.com/office/drawing/2014/main" val="62837338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Item</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Component</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3126071325"/>
                  </a:ext>
                </a:extLst>
              </a:tr>
              <a:tr h="0">
                <a:tc>
                  <a:txBody>
                    <a:bodyPr/>
                    <a:lstStyle/>
                    <a:p>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Beans</a:t>
                      </a:r>
                      <a:endParaRPr lang="en-US" dirty="0"/>
                    </a:p>
                  </a:txBody>
                  <a:tcPr marL="109728"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 or Vegetables/Fruit</a:t>
                      </a:r>
                    </a:p>
                  </a:txBody>
                  <a:tcPr marL="0" marR="0" marT="16566" marB="18288"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198958237"/>
                  </a:ext>
                </a:extLst>
              </a:tr>
              <a:tr h="0">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Cheese (natural or processed)</a:t>
                      </a:r>
                    </a:p>
                  </a:txBody>
                  <a:tcPr marL="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065318250"/>
                  </a:ext>
                </a:extLst>
              </a:tr>
              <a:tr h="0">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Fin fish and shellfish</a:t>
                      </a:r>
                    </a:p>
                  </a:txBody>
                  <a:tcPr marL="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581274438"/>
                  </a:ext>
                </a:extLst>
              </a:tr>
              <a:tr h="0">
                <a:tc>
                  <a:txBody>
                    <a:bodyPr/>
                    <a:lstStyle/>
                    <a:p>
                      <a:pPr marL="114300" lvl="1" indent="0">
                        <a:tabLst/>
                      </a:pPr>
                      <a:r>
                        <a:rPr lang="en-US" sz="900" dirty="0">
                          <a:effectLst/>
                          <a:latin typeface="Helvetica" pitchFamily="2" charset="0"/>
                        </a:rPr>
                        <a:t>Fruits (not freeze-dried, not juice)</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Vegetables/Fruit</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695628481"/>
                  </a:ext>
                </a:extLst>
              </a:tr>
              <a:tr h="0">
                <a:tc>
                  <a:txBody>
                    <a:bodyPr/>
                    <a:lstStyle/>
                    <a:p>
                      <a:pPr marL="114300" lvl="1" indent="0">
                        <a:tabLst/>
                      </a:pPr>
                      <a:r>
                        <a:rPr lang="en-US" sz="900" dirty="0">
                          <a:effectLst/>
                          <a:latin typeface="Helvetica" pitchFamily="2" charset="0"/>
                        </a:rPr>
                        <a:t>Iron-fortified infant cereal*</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929045397"/>
                  </a:ext>
                </a:extLst>
              </a:tr>
              <a:tr h="0">
                <a:tc>
                  <a:txBody>
                    <a:bodyPr/>
                    <a:lstStyle/>
                    <a:p>
                      <a:pPr marL="114300" lvl="1" indent="0">
                        <a:tabLst/>
                      </a:pPr>
                      <a:r>
                        <a:rPr lang="en-US" sz="900" dirty="0">
                          <a:effectLst/>
                          <a:latin typeface="Helvetica" pitchFamily="2" charset="0"/>
                        </a:rPr>
                        <a:t>Meats (beef, pork) </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631559577"/>
                  </a:ext>
                </a:extLst>
              </a:tr>
              <a:tr h="0">
                <a:tc>
                  <a:txBody>
                    <a:bodyPr/>
                    <a:lstStyle/>
                    <a:p>
                      <a:pPr marL="114300" lvl="1" indent="0">
                        <a:tabLst/>
                      </a:pPr>
                      <a:r>
                        <a:rPr lang="en-US" sz="900" dirty="0">
                          <a:effectLst/>
                          <a:latin typeface="Helvetica" pitchFamily="2" charset="0"/>
                        </a:rPr>
                        <a:t>Poultry (chicken, turkey)</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696575593"/>
                  </a:ext>
                </a:extLst>
              </a:tr>
              <a:tr h="0">
                <a:tc>
                  <a:txBody>
                    <a:bodyPr/>
                    <a:lstStyle/>
                    <a:p>
                      <a:pPr marL="114300" lvl="1" indent="0">
                        <a:tabLst/>
                      </a:pPr>
                      <a:r>
                        <a:rPr lang="en-US" sz="900" dirty="0">
                          <a:effectLst/>
                          <a:latin typeface="Helvetica" pitchFamily="2" charset="0"/>
                        </a:rPr>
                        <a:t>Ready-to-Eat Cereal</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 (creditable at snack only)</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849021851"/>
                  </a:ext>
                </a:extLst>
              </a:tr>
              <a:tr h="0">
                <a:tc>
                  <a:txBody>
                    <a:bodyPr/>
                    <a:lstStyle/>
                    <a:p>
                      <a:pPr marL="114300" lvl="1" indent="0">
                        <a:tabLst/>
                      </a:pPr>
                      <a:r>
                        <a:rPr lang="en-US" sz="900" dirty="0">
                          <a:effectLst/>
                          <a:latin typeface="Helvetica" pitchFamily="2" charset="0"/>
                        </a:rPr>
                        <a:t>Vegetables (not freeze-dried, not juice)</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Vegetables/Fruit</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761112882"/>
                  </a:ext>
                </a:extLst>
              </a:tr>
              <a:tr h="0">
                <a:tc>
                  <a:txBody>
                    <a:bodyPr/>
                    <a:lstStyle/>
                    <a:p>
                      <a:pPr marL="114300" lvl="1" indent="0">
                        <a:tabLst/>
                      </a:pPr>
                      <a:r>
                        <a:rPr lang="en-US" sz="900" dirty="0">
                          <a:effectLst/>
                          <a:latin typeface="Helvetica" pitchFamily="2" charset="0"/>
                        </a:rPr>
                        <a:t>Yogurt (not soy yogurt) </a:t>
                      </a:r>
                    </a:p>
                  </a:txBody>
                  <a:tcPr marL="0" marR="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16566"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722712025"/>
                  </a:ext>
                </a:extLst>
              </a:tr>
            </a:tbl>
          </a:graphicData>
        </a:graphic>
      </p:graphicFrame>
      <p:sp>
        <p:nvSpPr>
          <p:cNvPr id="9" name="Rounded Rectangle 8" descr="Outline around &quot;Meats (beef, pork)&quot;">
            <a:extLst>
              <a:ext uri="{FF2B5EF4-FFF2-40B4-BE49-F238E27FC236}">
                <a16:creationId xmlns:a16="http://schemas.microsoft.com/office/drawing/2014/main" id="{DB864C04-5ECB-DD43-8835-F924A78E6F03}"/>
              </a:ext>
            </a:extLst>
          </p:cNvPr>
          <p:cNvSpPr/>
          <p:nvPr/>
        </p:nvSpPr>
        <p:spPr>
          <a:xfrm>
            <a:off x="3714750" y="3963596"/>
            <a:ext cx="2336800"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descr="Outline around &quot;Vegetables (not freeze-dried, not juice)&quot;">
            <a:extLst>
              <a:ext uri="{FF2B5EF4-FFF2-40B4-BE49-F238E27FC236}">
                <a16:creationId xmlns:a16="http://schemas.microsoft.com/office/drawing/2014/main" id="{B41230DC-6B02-D146-B10A-70E61825A56A}"/>
              </a:ext>
            </a:extLst>
          </p:cNvPr>
          <p:cNvSpPr/>
          <p:nvPr/>
        </p:nvSpPr>
        <p:spPr>
          <a:xfrm>
            <a:off x="3714750" y="4481121"/>
            <a:ext cx="2336800"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21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a:lnSpc>
                <a:spcPct val="90000"/>
              </a:lnSpc>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a:xfrm>
            <a:off x="0" y="2112264"/>
            <a:ext cx="3035808" cy="1673352"/>
          </a:xfrm>
        </p:spPr>
        <p:txBody>
          <a:bodyPr/>
          <a:lstStyle/>
          <a:p>
            <a:r>
              <a:rPr lang="en-US" sz="2000" b="1" dirty="0">
                <a:solidFill>
                  <a:prstClr val="white"/>
                </a:solidFill>
              </a:rPr>
              <a:t>Try It Out!  </a:t>
            </a:r>
            <a:br>
              <a:rPr lang="en-US" sz="2000" b="1" dirty="0">
                <a:solidFill>
                  <a:prstClr val="white"/>
                </a:solidFill>
              </a:rPr>
            </a:br>
            <a:r>
              <a:rPr lang="en-US" sz="2000" dirty="0">
                <a:solidFill>
                  <a:prstClr val="white"/>
                </a:solidFill>
              </a:rPr>
              <a:t>Which ingredients can count toward a reimbursable lunch? </a:t>
            </a:r>
            <a:endParaRPr lang="en-US" dirty="0"/>
          </a:p>
        </p:txBody>
      </p:sp>
      <p:sp>
        <p:nvSpPr>
          <p:cNvPr id="2" name="Text Placeholder 1"/>
          <p:cNvSpPr>
            <a:spLocks noGrp="1"/>
          </p:cNvSpPr>
          <p:nvPr>
            <p:ph type="body" sz="quarter" idx="10"/>
          </p:nvPr>
        </p:nvSpPr>
        <p:spPr>
          <a:xfrm>
            <a:off x="3657600" y="685800"/>
            <a:ext cx="3867912" cy="310896"/>
          </a:xfrm>
        </p:spPr>
        <p:txBody>
          <a:bodyPr lIns="0"/>
          <a:lstStyle/>
          <a:p>
            <a:pPr lvl="0"/>
            <a:r>
              <a:rPr lang="en-US" sz="2000" dirty="0">
                <a:solidFill>
                  <a:prstClr val="black">
                    <a:lumMod val="65000"/>
                    <a:lumOff val="35000"/>
                  </a:prstClr>
                </a:solidFill>
              </a:rPr>
              <a:t>Select all that apply.</a:t>
            </a:r>
          </a:p>
        </p:txBody>
      </p:sp>
      <p:sp>
        <p:nvSpPr>
          <p:cNvPr id="5" name="Text Placeholder 4"/>
          <p:cNvSpPr>
            <a:spLocks noGrp="1"/>
          </p:cNvSpPr>
          <p:nvPr>
            <p:ph type="body" sz="quarter" idx="11"/>
          </p:nvPr>
        </p:nvSpPr>
        <p:spPr>
          <a:xfrm>
            <a:off x="3657600" y="1078992"/>
            <a:ext cx="3867912" cy="612648"/>
          </a:xfrm>
        </p:spPr>
        <p:txBody>
          <a:bodyPr/>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Beef</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Tomato</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Peas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Macaroni</a:t>
            </a:r>
          </a:p>
        </p:txBody>
      </p:sp>
      <p:pic>
        <p:nvPicPr>
          <p:cNvPr id="10" name="Picture 9" descr="Checkboxes are checked on Beef, Tomato, and Peas"/>
          <p:cNvPicPr>
            <a:picLocks noChangeAspect="1"/>
          </p:cNvPicPr>
          <p:nvPr/>
        </p:nvPicPr>
        <p:blipFill rotWithShape="1">
          <a:blip r:embed="rId3"/>
          <a:srcRect l="1" r="3565"/>
          <a:stretch/>
        </p:blipFill>
        <p:spPr>
          <a:xfrm>
            <a:off x="3709407" y="1035844"/>
            <a:ext cx="322049" cy="966787"/>
          </a:xfrm>
          <a:prstGeom prst="rect">
            <a:avLst/>
          </a:prstGeom>
        </p:spPr>
      </p:pic>
      <p:sp>
        <p:nvSpPr>
          <p:cNvPr id="6" name="Text Placeholder 5"/>
          <p:cNvSpPr>
            <a:spLocks noGrp="1"/>
          </p:cNvSpPr>
          <p:nvPr>
            <p:ph type="body" sz="quarter" idx="13"/>
          </p:nvPr>
        </p:nvSpPr>
        <p:spPr/>
        <p:txBody>
          <a:bodyPr/>
          <a:lstStyle/>
          <a:p>
            <a:pPr lvl="0">
              <a:lnSpc>
                <a:spcPct val="100000"/>
              </a:lnSpc>
              <a:spcBef>
                <a:spcPts val="0"/>
              </a:spcBef>
            </a:pPr>
            <a:r>
              <a:rPr lang="en-US" dirty="0">
                <a:solidFill>
                  <a:prstClr val="black"/>
                </a:solidFill>
                <a:latin typeface="Helvetica" pitchFamily="2" charset="0"/>
                <a:cs typeface="+mn-cs"/>
              </a:rPr>
              <a:t>Not Creditable</a:t>
            </a:r>
            <a:endParaRPr lang="en-US" b="0" dirty="0">
              <a:solidFill>
                <a:prstClr val="black"/>
              </a:solidFill>
              <a:latin typeface="Helvetica" pitchFamily="2" charset="0"/>
              <a:cs typeface="+mn-cs"/>
            </a:endParaRPr>
          </a:p>
        </p:txBody>
      </p:sp>
      <p:graphicFrame>
        <p:nvGraphicFramePr>
          <p:cNvPr id="8" name="Table Placeholder 7" descr="Not creditable foods table.&#10;&#10;Column header Food Item. Barley, Cooked grains, Dried or powdered cheese* (*According to the Food and Drug Administration, dried or powdered cheese does not meet the definition of &quot;cheese.&quot;), Freeze-dried vegetables and fruit (e.g., banana), Granola, Macaroni and other pastas (Text Emphasized), Millet, Mixed grains, Nuts and seeds, Nut and seed butters, Oats, Quinoa, Rice, Soy yogurt, Wheat. "/>
          <p:cNvGraphicFramePr>
            <a:graphicFrameLocks noGrp="1"/>
          </p:cNvGraphicFramePr>
          <p:nvPr>
            <p:ph type="tbl" sz="quarter" idx="12"/>
          </p:nvPr>
        </p:nvGraphicFramePr>
        <p:xfrm>
          <a:off x="3676650" y="2852738"/>
          <a:ext cx="5120640" cy="1892808"/>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76538989"/>
                    </a:ext>
                  </a:extLst>
                </a:gridCol>
                <a:gridCol w="2560320">
                  <a:extLst>
                    <a:ext uri="{9D8B030D-6E8A-4147-A177-3AD203B41FA5}">
                      <a16:colId xmlns:a16="http://schemas.microsoft.com/office/drawing/2014/main" val="3579764366"/>
                    </a:ext>
                  </a:extLst>
                </a:gridCol>
              </a:tblGrid>
              <a:tr h="210312">
                <a:tc>
                  <a:txBody>
                    <a:bodyPr/>
                    <a:lstStyle/>
                    <a:p>
                      <a:pPr marL="117475" lvl="1" indent="0" algn="ctr">
                        <a:tabLst/>
                      </a:pPr>
                      <a:r>
                        <a:rPr lang="en-US" sz="1000" b="1" dirty="0">
                          <a:solidFill>
                            <a:schemeClr val="bg1"/>
                          </a:solidFill>
                          <a:effectLst/>
                          <a:latin typeface="Helvetica" pitchFamily="2" charset="0"/>
                        </a:rPr>
                        <a:t>Food Item</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D2A28"/>
                    </a:solidFill>
                  </a:tcPr>
                </a:tc>
                <a:tc>
                  <a:txBody>
                    <a:bodyPr/>
                    <a:lstStyle/>
                    <a:p>
                      <a:pPr marL="117475"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effectLst/>
                          <a:latin typeface="Helvetica" pitchFamily="2" charset="0"/>
                        </a:rPr>
                        <a:t>Food Item</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D2A28"/>
                    </a:solidFill>
                  </a:tcPr>
                </a:tc>
                <a:extLst>
                  <a:ext uri="{0D108BD9-81ED-4DB2-BD59-A6C34878D82A}">
                    <a16:rowId xmlns:a16="http://schemas.microsoft.com/office/drawing/2014/main" val="4024491487"/>
                  </a:ext>
                </a:extLst>
              </a:tr>
              <a:tr h="210312">
                <a:tc>
                  <a:txBody>
                    <a:bodyPr/>
                    <a:lstStyle/>
                    <a:p>
                      <a:pPr marL="117475" lvl="1" indent="0">
                        <a:tabLst/>
                      </a:pPr>
                      <a:r>
                        <a:rPr lang="en-US" sz="800" dirty="0">
                          <a:solidFill>
                            <a:schemeClr val="tx1"/>
                          </a:solidFill>
                          <a:effectLst/>
                          <a:latin typeface="Helvetica" pitchFamily="2" charset="0"/>
                        </a:rPr>
                        <a:t>Barley</a:t>
                      </a:r>
                    </a:p>
                  </a:txBody>
                  <a:tcPr marL="0" marR="53435" marT="18288" marB="18288"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77D82"/>
                    </a:solidFill>
                  </a:tcPr>
                </a:tc>
                <a:tc>
                  <a:txBody>
                    <a:bodyPr/>
                    <a:lstStyle/>
                    <a:p>
                      <a:pPr marL="117475" indent="0">
                        <a:tabLst/>
                      </a:pPr>
                      <a:r>
                        <a:rPr lang="en-US" sz="800" dirty="0">
                          <a:solidFill>
                            <a:schemeClr val="tx1"/>
                          </a:solidFill>
                          <a:effectLst/>
                          <a:latin typeface="Helvetica" pitchFamily="2" charset="0"/>
                        </a:rPr>
                        <a:t>Nuts and seeds</a:t>
                      </a:r>
                    </a:p>
                  </a:txBody>
                  <a:tcPr marL="0" marR="53435" marT="18288" marB="18288"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D77D82"/>
                    </a:solidFill>
                  </a:tcPr>
                </a:tc>
                <a:extLst>
                  <a:ext uri="{0D108BD9-81ED-4DB2-BD59-A6C34878D82A}">
                    <a16:rowId xmlns:a16="http://schemas.microsoft.com/office/drawing/2014/main" val="1511442462"/>
                  </a:ext>
                </a:extLst>
              </a:tr>
              <a:tr h="210312">
                <a:tc>
                  <a:txBody>
                    <a:bodyPr/>
                    <a:lstStyle/>
                    <a:p>
                      <a:pPr marL="117475" indent="0">
                        <a:tabLst/>
                      </a:pPr>
                      <a:r>
                        <a:rPr lang="en-US" sz="800" dirty="0">
                          <a:solidFill>
                            <a:schemeClr val="tx1"/>
                          </a:solidFill>
                          <a:effectLst/>
                          <a:latin typeface="Helvetica" pitchFamily="2" charset="0"/>
                        </a:rPr>
                        <a:t>Cooked grains</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7475" indent="0">
                        <a:tabLst/>
                      </a:pPr>
                      <a:r>
                        <a:rPr lang="en-US" sz="800" dirty="0">
                          <a:solidFill>
                            <a:schemeClr val="tx1"/>
                          </a:solidFill>
                          <a:effectLst/>
                          <a:latin typeface="Helvetica" pitchFamily="2" charset="0"/>
                        </a:rPr>
                        <a:t>Nut and seed butters</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9725374"/>
                  </a:ext>
                </a:extLst>
              </a:tr>
              <a:tr h="210312">
                <a:tc>
                  <a:txBody>
                    <a:bodyPr/>
                    <a:lstStyle/>
                    <a:p>
                      <a:pPr marL="117475" indent="0">
                        <a:tabLst/>
                      </a:pPr>
                      <a:r>
                        <a:rPr lang="en-US" sz="800" dirty="0">
                          <a:solidFill>
                            <a:schemeClr val="tx1"/>
                          </a:solidFill>
                          <a:effectLst/>
                          <a:latin typeface="Helvetica" pitchFamily="2" charset="0"/>
                        </a:rPr>
                        <a:t>Dried or powdered cheese*</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77D82"/>
                    </a:solidFill>
                  </a:tcPr>
                </a:tc>
                <a:tc>
                  <a:txBody>
                    <a:bodyPr/>
                    <a:lstStyle/>
                    <a:p>
                      <a:pPr marL="117475" indent="0">
                        <a:tabLst/>
                      </a:pPr>
                      <a:r>
                        <a:rPr lang="en-US" sz="800" dirty="0">
                          <a:solidFill>
                            <a:schemeClr val="tx1"/>
                          </a:solidFill>
                          <a:effectLst/>
                          <a:latin typeface="Helvetica" pitchFamily="2" charset="0"/>
                        </a:rPr>
                        <a:t>Oats</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77D82"/>
                    </a:solidFill>
                  </a:tcPr>
                </a:tc>
                <a:extLst>
                  <a:ext uri="{0D108BD9-81ED-4DB2-BD59-A6C34878D82A}">
                    <a16:rowId xmlns:a16="http://schemas.microsoft.com/office/drawing/2014/main" val="3333002942"/>
                  </a:ext>
                </a:extLst>
              </a:tr>
              <a:tr h="210312">
                <a:tc>
                  <a:txBody>
                    <a:bodyPr/>
                    <a:lstStyle/>
                    <a:p>
                      <a:pPr marL="117475" indent="0">
                        <a:tabLst/>
                      </a:pPr>
                      <a:r>
                        <a:rPr lang="en-US" sz="800" dirty="0">
                          <a:solidFill>
                            <a:schemeClr val="tx1"/>
                          </a:solidFill>
                          <a:effectLst/>
                          <a:latin typeface="Helvetica" pitchFamily="2" charset="0"/>
                        </a:rPr>
                        <a:t>Freeze-dried vegetables and fruit (e.g., banana)</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7475" indent="0">
                        <a:tabLst/>
                      </a:pPr>
                      <a:r>
                        <a:rPr lang="en-US" sz="800" dirty="0">
                          <a:solidFill>
                            <a:schemeClr val="tx1"/>
                          </a:solidFill>
                          <a:effectLst/>
                          <a:latin typeface="Helvetica" pitchFamily="2" charset="0"/>
                        </a:rPr>
                        <a:t>Quinoa</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272811"/>
                  </a:ext>
                </a:extLst>
              </a:tr>
              <a:tr h="210312">
                <a:tc>
                  <a:txBody>
                    <a:bodyPr/>
                    <a:lstStyle/>
                    <a:p>
                      <a:pPr marL="117475" indent="0">
                        <a:tabLst/>
                      </a:pPr>
                      <a:r>
                        <a:rPr lang="en-US" sz="800" dirty="0">
                          <a:solidFill>
                            <a:schemeClr val="tx1"/>
                          </a:solidFill>
                          <a:effectLst/>
                          <a:latin typeface="Helvetica" pitchFamily="2" charset="0"/>
                        </a:rPr>
                        <a:t>Granola</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77D82"/>
                    </a:solidFill>
                  </a:tcPr>
                </a:tc>
                <a:tc>
                  <a:txBody>
                    <a:bodyPr/>
                    <a:lstStyle/>
                    <a:p>
                      <a:pPr marL="117475" indent="0">
                        <a:tabLst/>
                      </a:pPr>
                      <a:r>
                        <a:rPr lang="en-US" sz="800" dirty="0">
                          <a:solidFill>
                            <a:schemeClr val="tx1"/>
                          </a:solidFill>
                          <a:effectLst/>
                          <a:latin typeface="Helvetica" pitchFamily="2" charset="0"/>
                        </a:rPr>
                        <a:t>Rice</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77D82"/>
                    </a:solidFill>
                  </a:tcPr>
                </a:tc>
                <a:extLst>
                  <a:ext uri="{0D108BD9-81ED-4DB2-BD59-A6C34878D82A}">
                    <a16:rowId xmlns:a16="http://schemas.microsoft.com/office/drawing/2014/main" val="2591588918"/>
                  </a:ext>
                </a:extLst>
              </a:tr>
              <a:tr h="210312">
                <a:tc>
                  <a:txBody>
                    <a:bodyPr/>
                    <a:lstStyle/>
                    <a:p>
                      <a:pPr marL="117475" indent="0">
                        <a:tabLst/>
                      </a:pPr>
                      <a:r>
                        <a:rPr lang="en-US" sz="800" dirty="0">
                          <a:solidFill>
                            <a:schemeClr val="tx1"/>
                          </a:solidFill>
                          <a:effectLst/>
                          <a:latin typeface="Helvetica" pitchFamily="2" charset="0"/>
                        </a:rPr>
                        <a:t>Macaroni and other pastas</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7475" indent="0">
                        <a:tabLst/>
                      </a:pPr>
                      <a:r>
                        <a:rPr lang="en-US" sz="800" dirty="0">
                          <a:solidFill>
                            <a:schemeClr val="tx1"/>
                          </a:solidFill>
                          <a:effectLst/>
                          <a:latin typeface="Helvetica" pitchFamily="2" charset="0"/>
                        </a:rPr>
                        <a:t>Soy yogurt</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8099025"/>
                  </a:ext>
                </a:extLst>
              </a:tr>
              <a:tr h="210312">
                <a:tc>
                  <a:txBody>
                    <a:bodyPr/>
                    <a:lstStyle/>
                    <a:p>
                      <a:pPr marL="117475" indent="0">
                        <a:tabLst/>
                      </a:pPr>
                      <a:r>
                        <a:rPr lang="en-US" sz="800" dirty="0">
                          <a:solidFill>
                            <a:schemeClr val="tx1"/>
                          </a:solidFill>
                          <a:effectLst/>
                          <a:latin typeface="Helvetica" pitchFamily="2" charset="0"/>
                        </a:rPr>
                        <a:t>Millet</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77D82"/>
                    </a:solidFill>
                  </a:tcPr>
                </a:tc>
                <a:tc>
                  <a:txBody>
                    <a:bodyPr/>
                    <a:lstStyle/>
                    <a:p>
                      <a:pPr marL="117475" indent="0">
                        <a:tabLst/>
                      </a:pPr>
                      <a:r>
                        <a:rPr lang="en-US" sz="800" dirty="0">
                          <a:solidFill>
                            <a:schemeClr val="tx1"/>
                          </a:solidFill>
                          <a:effectLst/>
                          <a:latin typeface="Helvetica" pitchFamily="2" charset="0"/>
                        </a:rPr>
                        <a:t>Wheat</a:t>
                      </a:r>
                    </a:p>
                  </a:txBody>
                  <a:tcPr marL="0" marR="53435"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77D82"/>
                    </a:solidFill>
                  </a:tcPr>
                </a:tc>
                <a:extLst>
                  <a:ext uri="{0D108BD9-81ED-4DB2-BD59-A6C34878D82A}">
                    <a16:rowId xmlns:a16="http://schemas.microsoft.com/office/drawing/2014/main" val="2468002571"/>
                  </a:ext>
                </a:extLst>
              </a:tr>
              <a:tr h="210312">
                <a:tc>
                  <a:txBody>
                    <a:bodyPr/>
                    <a:lstStyle/>
                    <a:p>
                      <a:pPr marL="117475" indent="0">
                        <a:tabLst/>
                      </a:pPr>
                      <a:r>
                        <a:rPr lang="en-US" sz="800" dirty="0">
                          <a:solidFill>
                            <a:schemeClr val="tx1"/>
                          </a:solidFill>
                          <a:effectLst/>
                          <a:latin typeface="Helvetica" pitchFamily="2" charset="0"/>
                        </a:rPr>
                        <a:t>Mixed grains</a:t>
                      </a:r>
                    </a:p>
                  </a:txBody>
                  <a:tcPr marL="0" marR="53435" marT="18288"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4300" lvl="1" indent="0">
                        <a:tabLst/>
                      </a:pPr>
                      <a:endParaRPr lang="en-US" sz="800" dirty="0">
                        <a:effectLst/>
                        <a:latin typeface="Helvetica" pitchFamily="2" charset="0"/>
                      </a:endParaRP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106951"/>
                  </a:ext>
                </a:extLst>
              </a:tr>
            </a:tbl>
          </a:graphicData>
        </a:graphic>
      </p:graphicFrame>
      <p:sp>
        <p:nvSpPr>
          <p:cNvPr id="9" name="Rounded Rectangle 8" descr="Outline around &quot;Macaroni and other pastas&quot;">
            <a:extLst>
              <a:ext uri="{FF2B5EF4-FFF2-40B4-BE49-F238E27FC236}">
                <a16:creationId xmlns:a16="http://schemas.microsoft.com/office/drawing/2014/main" id="{7FE2F77C-57EE-044C-893A-DBA9FAA142A7}"/>
              </a:ext>
            </a:extLst>
          </p:cNvPr>
          <p:cNvSpPr/>
          <p:nvPr/>
        </p:nvSpPr>
        <p:spPr>
          <a:xfrm>
            <a:off x="3709407" y="4123434"/>
            <a:ext cx="2454842" cy="192526"/>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77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a:lnSpc>
                <a:spcPct val="90000"/>
              </a:lnSpc>
              <a:buClrTx/>
              <a:buNone/>
            </a:pPr>
            <a:r>
              <a:rPr lang="en-US" sz="12000" b="1" dirty="0">
                <a:solidFill>
                  <a:srgbClr val="FEE5AD"/>
                </a:solidFill>
                <a:latin typeface="Helvetica" panose="020B0604020202020204" pitchFamily="34" charset="0"/>
                <a:cs typeface="Helvetica" panose="020B0604020202020204" pitchFamily="34" charset="0"/>
              </a:rPr>
              <a:t>?</a:t>
            </a:r>
          </a:p>
        </p:txBody>
      </p:sp>
      <p:sp>
        <p:nvSpPr>
          <p:cNvPr id="3" name="Title 2"/>
          <p:cNvSpPr>
            <a:spLocks noGrp="1"/>
          </p:cNvSpPr>
          <p:nvPr>
            <p:ph type="title"/>
          </p:nvPr>
        </p:nvSpPr>
        <p:spPr>
          <a:xfrm>
            <a:off x="0" y="2112264"/>
            <a:ext cx="3154680" cy="1673352"/>
          </a:xfrm>
        </p:spPr>
        <p:txBody>
          <a:bodyPr/>
          <a:lstStyle/>
          <a:p>
            <a:r>
              <a:rPr lang="en-US" sz="2000" b="1" dirty="0">
                <a:solidFill>
                  <a:prstClr val="white"/>
                </a:solidFill>
              </a:rPr>
              <a:t>Try It Out!</a:t>
            </a:r>
            <a:br>
              <a:rPr lang="en-US" sz="2000" b="1" dirty="0">
                <a:solidFill>
                  <a:prstClr val="white"/>
                </a:solidFill>
              </a:rPr>
            </a:br>
            <a:r>
              <a:rPr lang="en-US" sz="2000" dirty="0">
                <a:solidFill>
                  <a:prstClr val="white"/>
                </a:solidFill>
              </a:rPr>
              <a:t>The creditable ingredients are beef, tomatoes, and peas.</a:t>
            </a:r>
            <a:br>
              <a:rPr lang="en-US" sz="2000" dirty="0">
                <a:solidFill>
                  <a:prstClr val="white"/>
                </a:solidFill>
              </a:rPr>
            </a:br>
            <a:br>
              <a:rPr lang="en-US" sz="2000" dirty="0">
                <a:solidFill>
                  <a:prstClr val="white"/>
                </a:solidFill>
              </a:rPr>
            </a:br>
            <a:r>
              <a:rPr lang="en-US" sz="2000" dirty="0">
                <a:solidFill>
                  <a:prstClr val="white"/>
                </a:solidFill>
              </a:rPr>
              <a:t>Which food components do the creditable ingredients count toward?</a:t>
            </a:r>
            <a:endParaRPr lang="en-US" dirty="0"/>
          </a:p>
        </p:txBody>
      </p:sp>
      <p:sp>
        <p:nvSpPr>
          <p:cNvPr id="2" name="Text Placeholder 1"/>
          <p:cNvSpPr>
            <a:spLocks noGrp="1"/>
          </p:cNvSpPr>
          <p:nvPr>
            <p:ph type="body" sz="quarter" idx="10"/>
          </p:nvPr>
        </p:nvSpPr>
        <p:spPr>
          <a:xfrm>
            <a:off x="3657600" y="685800"/>
            <a:ext cx="3867912" cy="310896"/>
          </a:xfrm>
        </p:spPr>
        <p:txBody>
          <a:bodyPr lIns="0"/>
          <a:lstStyle/>
          <a:p>
            <a:pPr lvl="0">
              <a:lnSpc>
                <a:spcPct val="100000"/>
              </a:lnSpc>
            </a:pPr>
            <a:r>
              <a:rPr lang="en-US" sz="2000" dirty="0">
                <a:solidFill>
                  <a:prstClr val="black">
                    <a:lumMod val="65000"/>
                    <a:lumOff val="35000"/>
                  </a:prstClr>
                </a:solidFill>
                <a:latin typeface="Helvetica" pitchFamily="2" charset="0"/>
                <a:cs typeface="+mn-cs"/>
              </a:rPr>
              <a:t>Select all that apply.</a:t>
            </a:r>
          </a:p>
        </p:txBody>
      </p:sp>
      <p:sp>
        <p:nvSpPr>
          <p:cNvPr id="5" name="Text Placeholder 4"/>
          <p:cNvSpPr>
            <a:spLocks noGrp="1"/>
          </p:cNvSpPr>
          <p:nvPr>
            <p:ph type="body" sz="quarter" idx="11"/>
          </p:nvPr>
        </p:nvSpPr>
        <p:spPr>
          <a:xfrm>
            <a:off x="3657600" y="1078992"/>
            <a:ext cx="5559552" cy="612648"/>
          </a:xfrm>
        </p:spPr>
        <p:txBody>
          <a:bodyPr/>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Grains/Meats/Meat Alternates </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Vegetables/Fruit</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Breastmilk/Iron-Fortified Infant Formula</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All of the above</a:t>
            </a:r>
          </a:p>
        </p:txBody>
      </p:sp>
      <p:sp>
        <p:nvSpPr>
          <p:cNvPr id="6" name="Text Placeholder 5"/>
          <p:cNvSpPr>
            <a:spLocks noGrp="1"/>
          </p:cNvSpPr>
          <p:nvPr>
            <p:ph type="body" sz="quarter" idx="13"/>
          </p:nvPr>
        </p:nvSpPr>
        <p:spPr/>
        <p:txBody>
          <a:bodyPr/>
          <a:lstStyle/>
          <a:p>
            <a:pPr lvl="0">
              <a:lnSpc>
                <a:spcPct val="100000"/>
              </a:lnSpc>
              <a:spcBef>
                <a:spcPts val="0"/>
              </a:spcBef>
            </a:pPr>
            <a:r>
              <a:rPr lang="en-US" dirty="0">
                <a:solidFill>
                  <a:prstClr val="black"/>
                </a:solidFill>
                <a:latin typeface="Helvetica" pitchFamily="2" charset="0"/>
                <a:cs typeface="+mn-cs"/>
              </a:rPr>
              <a:t>Creditable</a:t>
            </a:r>
            <a:endParaRPr lang="en-US" b="0" dirty="0">
              <a:solidFill>
                <a:prstClr val="black"/>
              </a:solidFill>
              <a:latin typeface="Helvetica" pitchFamily="2" charset="0"/>
              <a:cs typeface="+mn-cs"/>
            </a:endParaRPr>
          </a:p>
        </p:txBody>
      </p:sp>
      <p:graphicFrame>
        <p:nvGraphicFramePr>
          <p:cNvPr id="8" name="Table Placeholder 7"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Text emphasized). Grains/Meats/Meat Alternates.&#10;&#10;Row header Poultry (chicken, turkey). Grains/Meats/Meat Alternates.&#10;&#10;Row header Ready-to-Eat Cereal. Grains/Meats/Meat Alternates.&#10;&#10;Row header Vegetables (not freeze-dried, not juice) (Text emphasized). Vegetables/Fruit.&#10;&#10;Row header Yogurt (not soy yogurt). Grains/Meats/Meat Alternates."/>
          <p:cNvGraphicFramePr>
            <a:graphicFrameLocks noGrp="1"/>
          </p:cNvGraphicFramePr>
          <p:nvPr>
            <p:ph type="tbl" sz="quarter" idx="12"/>
            <p:extLst>
              <p:ext uri="{D42A27DB-BD31-4B8C-83A1-F6EECF244321}">
                <p14:modId xmlns:p14="http://schemas.microsoft.com/office/powerpoint/2010/main" val="1660006570"/>
              </p:ext>
            </p:extLst>
          </p:nvPr>
        </p:nvGraphicFramePr>
        <p:xfrm>
          <a:off x="3676650" y="2880358"/>
          <a:ext cx="5080000" cy="1885316"/>
        </p:xfrm>
        <a:graphic>
          <a:graphicData uri="http://schemas.openxmlformats.org/drawingml/2006/table">
            <a:tbl>
              <a:tblPr firstRow="1" bandRow="1">
                <a:tableStyleId>{5C22544A-7EE6-4342-B048-85BDC9FD1C3A}</a:tableStyleId>
              </a:tblPr>
              <a:tblGrid>
                <a:gridCol w="2373073">
                  <a:extLst>
                    <a:ext uri="{9D8B030D-6E8A-4147-A177-3AD203B41FA5}">
                      <a16:colId xmlns:a16="http://schemas.microsoft.com/office/drawing/2014/main" val="814697367"/>
                    </a:ext>
                  </a:extLst>
                </a:gridCol>
                <a:gridCol w="2706927">
                  <a:extLst>
                    <a:ext uri="{9D8B030D-6E8A-4147-A177-3AD203B41FA5}">
                      <a16:colId xmlns:a16="http://schemas.microsoft.com/office/drawing/2014/main" val="1193745106"/>
                    </a:ext>
                  </a:extLst>
                </a:gridCol>
              </a:tblGrid>
              <a:tr h="220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Item</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L="0" marR="0" marB="18288"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Component</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L="0" marR="0" marB="18288"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915180756"/>
                  </a:ext>
                </a:extLst>
              </a:tr>
              <a:tr h="166513">
                <a:tc>
                  <a:txBody>
                    <a:bodyPr/>
                    <a:lstStyle/>
                    <a:p>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Beans</a:t>
                      </a:r>
                      <a:endParaRPr lang="en-US" dirty="0"/>
                    </a:p>
                  </a:txBody>
                  <a:tcPr marL="109728" marR="0" marT="0" marB="18288"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Grains/Meats/Meat Alternates or Vegetables/Fruit</a:t>
                      </a:r>
                    </a:p>
                  </a:txBody>
                  <a:tcPr marL="0" marR="0" marT="0" marB="18288"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056306859"/>
                  </a:ext>
                </a:extLst>
              </a:tr>
              <a:tr h="166513">
                <a:tc>
                  <a:txBody>
                    <a:bodyPr/>
                    <a:lstStyle/>
                    <a:p>
                      <a:pPr marL="114300" lvl="1" indent="0">
                        <a:tabLst/>
                      </a:pPr>
                      <a:r>
                        <a:rPr lang="en-US" sz="900" dirty="0">
                          <a:effectLst/>
                          <a:latin typeface="Helvetica" pitchFamily="2" charset="0"/>
                        </a:rPr>
                        <a:t>Cheese (natural or processed)</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61874822"/>
                  </a:ext>
                </a:extLst>
              </a:tr>
              <a:tr h="166513">
                <a:tc>
                  <a:txBody>
                    <a:bodyPr/>
                    <a:lstStyle/>
                    <a:p>
                      <a:pPr marL="114300" lvl="1" indent="0">
                        <a:tabLst/>
                      </a:pPr>
                      <a:r>
                        <a:rPr lang="en-US" sz="900" dirty="0">
                          <a:effectLst/>
                          <a:latin typeface="Helvetica" pitchFamily="2" charset="0"/>
                        </a:rPr>
                        <a:t>Fin fish and shellfish</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560733796"/>
                  </a:ext>
                </a:extLst>
              </a:tr>
              <a:tr h="166513">
                <a:tc>
                  <a:txBody>
                    <a:bodyPr/>
                    <a:lstStyle/>
                    <a:p>
                      <a:pPr marL="114300" lvl="1" indent="0">
                        <a:tabLst/>
                      </a:pPr>
                      <a:r>
                        <a:rPr lang="en-US" sz="900" dirty="0">
                          <a:effectLst/>
                          <a:latin typeface="Helvetica" pitchFamily="2" charset="0"/>
                        </a:rPr>
                        <a:t>Fruits (not freeze-dried, not juice)</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Vegetables/Fruit</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18748745"/>
                  </a:ext>
                </a:extLst>
              </a:tr>
              <a:tr h="166513">
                <a:tc>
                  <a:txBody>
                    <a:bodyPr/>
                    <a:lstStyle/>
                    <a:p>
                      <a:pPr marL="114300" lvl="1" indent="0">
                        <a:tabLst/>
                      </a:pPr>
                      <a:r>
                        <a:rPr lang="en-US" sz="900" dirty="0">
                          <a:effectLst/>
                          <a:latin typeface="Helvetica" pitchFamily="2" charset="0"/>
                        </a:rPr>
                        <a:t>Iron-fortified infant cereal*</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394140136"/>
                  </a:ext>
                </a:extLst>
              </a:tr>
              <a:tr h="166513">
                <a:tc>
                  <a:txBody>
                    <a:bodyPr/>
                    <a:lstStyle/>
                    <a:p>
                      <a:pPr marL="114300" lvl="1" indent="0">
                        <a:tabLst/>
                      </a:pPr>
                      <a:r>
                        <a:rPr lang="en-US" sz="900" dirty="0">
                          <a:effectLst/>
                          <a:latin typeface="Helvetica" pitchFamily="2" charset="0"/>
                        </a:rPr>
                        <a:t>Meats (beef, pork) </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712049846"/>
                  </a:ext>
                </a:extLst>
              </a:tr>
              <a:tr h="166513">
                <a:tc>
                  <a:txBody>
                    <a:bodyPr/>
                    <a:lstStyle/>
                    <a:p>
                      <a:pPr marL="114300" lvl="1" indent="0">
                        <a:tabLst/>
                      </a:pPr>
                      <a:r>
                        <a:rPr lang="en-US" sz="900" dirty="0">
                          <a:effectLst/>
                          <a:latin typeface="Helvetica" pitchFamily="2" charset="0"/>
                        </a:rPr>
                        <a:t>Poultry (chicken, turkey)</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916740721"/>
                  </a:ext>
                </a:extLst>
              </a:tr>
              <a:tr h="166513">
                <a:tc>
                  <a:txBody>
                    <a:bodyPr/>
                    <a:lstStyle/>
                    <a:p>
                      <a:pPr marL="114300" lvl="1" indent="0">
                        <a:tabLst/>
                      </a:pPr>
                      <a:r>
                        <a:rPr lang="en-US" sz="900" dirty="0">
                          <a:effectLst/>
                          <a:latin typeface="Helvetica" pitchFamily="2" charset="0"/>
                        </a:rPr>
                        <a:t>Ready-to-Eat Cereal</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 (creditable at snack only)</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902480518"/>
                  </a:ext>
                </a:extLst>
              </a:tr>
              <a:tr h="166513">
                <a:tc>
                  <a:txBody>
                    <a:bodyPr/>
                    <a:lstStyle/>
                    <a:p>
                      <a:pPr marL="114300" lvl="1" indent="0">
                        <a:tabLst/>
                      </a:pPr>
                      <a:r>
                        <a:rPr lang="en-US" sz="900" dirty="0">
                          <a:effectLst/>
                          <a:latin typeface="Helvetica" pitchFamily="2" charset="0"/>
                        </a:rPr>
                        <a:t>Vegetables (not freeze-dried, not juice)</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Vegetables/Fruit</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512698725"/>
                  </a:ext>
                </a:extLst>
              </a:tr>
              <a:tr h="166513">
                <a:tc>
                  <a:txBody>
                    <a:bodyPr/>
                    <a:lstStyle/>
                    <a:p>
                      <a:pPr marL="114300" lvl="1" indent="0">
                        <a:tabLst/>
                      </a:pPr>
                      <a:r>
                        <a:rPr lang="en-US" sz="900" dirty="0">
                          <a:effectLst/>
                          <a:latin typeface="Helvetica" pitchFamily="2" charset="0"/>
                        </a:rPr>
                        <a:t>Yogurt (not soy yogurt) </a:t>
                      </a:r>
                    </a:p>
                  </a:txBody>
                  <a:tcPr marL="0" marR="0" marT="0" marB="18288"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845461841"/>
                  </a:ext>
                </a:extLst>
              </a:tr>
            </a:tbl>
          </a:graphicData>
        </a:graphic>
      </p:graphicFrame>
      <p:sp>
        <p:nvSpPr>
          <p:cNvPr id="9" name="Rounded Rectangle 8" descr="Outline around &quot;Meats (beef, pork)&quot;">
            <a:extLst>
              <a:ext uri="{FF2B5EF4-FFF2-40B4-BE49-F238E27FC236}">
                <a16:creationId xmlns:a16="http://schemas.microsoft.com/office/drawing/2014/main" id="{8A15C804-4F05-4142-B732-3C23BED246D8}"/>
              </a:ext>
            </a:extLst>
          </p:cNvPr>
          <p:cNvSpPr/>
          <p:nvPr/>
        </p:nvSpPr>
        <p:spPr>
          <a:xfrm>
            <a:off x="3663108" y="3931322"/>
            <a:ext cx="2376532"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descr="Outline around &quot;Vegetables (not freeze-dried, not juice)&quot;">
            <a:extLst>
              <a:ext uri="{FF2B5EF4-FFF2-40B4-BE49-F238E27FC236}">
                <a16:creationId xmlns:a16="http://schemas.microsoft.com/office/drawing/2014/main" id="{6F365977-086A-8540-B5E8-85B3FD14CC39}"/>
              </a:ext>
            </a:extLst>
          </p:cNvPr>
          <p:cNvSpPr/>
          <p:nvPr/>
        </p:nvSpPr>
        <p:spPr>
          <a:xfrm>
            <a:off x="3676650" y="4416573"/>
            <a:ext cx="2357482"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54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lIns="91440" tIns="45720"/>
          <a:lstStyle/>
          <a:p>
            <a:pPr marL="0" lvl="0" indent="0" algn="ctr">
              <a:lnSpc>
                <a:spcPct val="90000"/>
              </a:lnSpc>
              <a:buClrTx/>
              <a:buNone/>
            </a:pPr>
            <a:r>
              <a:rPr lang="en-US" sz="12000" b="1" dirty="0">
                <a:solidFill>
                  <a:srgbClr val="FEE5AD"/>
                </a:solidFill>
                <a:latin typeface="Helvetica" panose="020B0604020202020204" pitchFamily="34" charset="0"/>
                <a:cs typeface="Helvetica" panose="020B0604020202020204" pitchFamily="34" charset="0"/>
              </a:rPr>
              <a:t>?</a:t>
            </a:r>
          </a:p>
        </p:txBody>
      </p:sp>
      <p:sp>
        <p:nvSpPr>
          <p:cNvPr id="3" name="Title 2"/>
          <p:cNvSpPr>
            <a:spLocks noGrp="1"/>
          </p:cNvSpPr>
          <p:nvPr>
            <p:ph type="title"/>
          </p:nvPr>
        </p:nvSpPr>
        <p:spPr>
          <a:xfrm>
            <a:off x="0" y="2112264"/>
            <a:ext cx="3154680" cy="1673352"/>
          </a:xfrm>
        </p:spPr>
        <p:txBody>
          <a:bodyPr/>
          <a:lstStyle/>
          <a:p>
            <a:r>
              <a:rPr lang="en-US" sz="2000" b="1" dirty="0">
                <a:solidFill>
                  <a:prstClr val="white"/>
                </a:solidFill>
              </a:rPr>
              <a:t>Try It Out! </a:t>
            </a:r>
            <a:r>
              <a:rPr lang="en-US" sz="2000" b="1" dirty="0">
                <a:solidFill>
                  <a:srgbClr val="1D4D78"/>
                </a:solidFill>
              </a:rPr>
              <a:t>(continued)</a:t>
            </a:r>
            <a:br>
              <a:rPr lang="en-US" sz="2000" b="1" dirty="0">
                <a:solidFill>
                  <a:prstClr val="white"/>
                </a:solidFill>
              </a:rPr>
            </a:br>
            <a:r>
              <a:rPr lang="en-US" sz="2000" dirty="0">
                <a:solidFill>
                  <a:prstClr val="white"/>
                </a:solidFill>
              </a:rPr>
              <a:t>The creditable ingredients are beef, tomatoes, and peas.</a:t>
            </a:r>
            <a:br>
              <a:rPr lang="en-US" sz="2000" dirty="0">
                <a:solidFill>
                  <a:prstClr val="white"/>
                </a:solidFill>
              </a:rPr>
            </a:br>
            <a:br>
              <a:rPr lang="en-US" sz="2000" dirty="0">
                <a:solidFill>
                  <a:prstClr val="white"/>
                </a:solidFill>
              </a:rPr>
            </a:br>
            <a:r>
              <a:rPr lang="en-US" sz="2000" dirty="0">
                <a:solidFill>
                  <a:prstClr val="white"/>
                </a:solidFill>
              </a:rPr>
              <a:t>Which food components do the creditable ingredients count toward?</a:t>
            </a:r>
            <a:endParaRPr lang="en-US" dirty="0"/>
          </a:p>
        </p:txBody>
      </p:sp>
      <p:sp>
        <p:nvSpPr>
          <p:cNvPr id="2" name="Text Placeholder 1"/>
          <p:cNvSpPr>
            <a:spLocks noGrp="1"/>
          </p:cNvSpPr>
          <p:nvPr>
            <p:ph type="body" sz="quarter" idx="10"/>
          </p:nvPr>
        </p:nvSpPr>
        <p:spPr>
          <a:xfrm>
            <a:off x="3657600" y="685800"/>
            <a:ext cx="3867912" cy="310896"/>
          </a:xfrm>
        </p:spPr>
        <p:txBody>
          <a:bodyPr lIns="0"/>
          <a:lstStyle/>
          <a:p>
            <a:pPr lvl="0">
              <a:lnSpc>
                <a:spcPct val="100000"/>
              </a:lnSpc>
            </a:pPr>
            <a:r>
              <a:rPr lang="en-US" sz="2000" dirty="0">
                <a:solidFill>
                  <a:prstClr val="black">
                    <a:lumMod val="65000"/>
                    <a:lumOff val="35000"/>
                  </a:prstClr>
                </a:solidFill>
                <a:latin typeface="Helvetica" pitchFamily="2" charset="0"/>
                <a:cs typeface="+mn-cs"/>
              </a:rPr>
              <a:t>Select all that apply.</a:t>
            </a:r>
          </a:p>
        </p:txBody>
      </p:sp>
      <p:sp>
        <p:nvSpPr>
          <p:cNvPr id="5" name="Text Placeholder 4"/>
          <p:cNvSpPr>
            <a:spLocks noGrp="1"/>
          </p:cNvSpPr>
          <p:nvPr>
            <p:ph type="body" sz="quarter" idx="11"/>
          </p:nvPr>
        </p:nvSpPr>
        <p:spPr>
          <a:xfrm>
            <a:off x="3657600" y="1078992"/>
            <a:ext cx="5559552" cy="612648"/>
          </a:xfrm>
        </p:spPr>
        <p:txBody>
          <a:bodyPr/>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Grains/Meats/Meat Alternates </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Vegetables/Fruit</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Breastmilk/Iron-Fortified Infant Formula</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All of the above</a:t>
            </a:r>
          </a:p>
        </p:txBody>
      </p:sp>
      <p:pic>
        <p:nvPicPr>
          <p:cNvPr id="7" name="Picture 6" descr="Checkboxes are checked on Grains/Meats/Meat Alternates and Vegetables/Fruit "/>
          <p:cNvPicPr>
            <a:picLocks noChangeAspect="1"/>
          </p:cNvPicPr>
          <p:nvPr/>
        </p:nvPicPr>
        <p:blipFill rotWithShape="1">
          <a:blip r:embed="rId3"/>
          <a:srcRect l="1" r="7894"/>
          <a:stretch/>
        </p:blipFill>
        <p:spPr>
          <a:xfrm>
            <a:off x="3748088" y="1039910"/>
            <a:ext cx="269081" cy="647004"/>
          </a:xfrm>
          <a:prstGeom prst="rect">
            <a:avLst/>
          </a:prstGeom>
        </p:spPr>
      </p:pic>
      <p:sp>
        <p:nvSpPr>
          <p:cNvPr id="6" name="Text Placeholder 5"/>
          <p:cNvSpPr>
            <a:spLocks noGrp="1"/>
          </p:cNvSpPr>
          <p:nvPr>
            <p:ph type="body" sz="quarter" idx="13"/>
          </p:nvPr>
        </p:nvSpPr>
        <p:spPr/>
        <p:txBody>
          <a:bodyPr/>
          <a:lstStyle/>
          <a:p>
            <a:pPr lvl="0">
              <a:lnSpc>
                <a:spcPct val="100000"/>
              </a:lnSpc>
              <a:spcBef>
                <a:spcPts val="0"/>
              </a:spcBef>
            </a:pPr>
            <a:r>
              <a:rPr lang="en-US" dirty="0">
                <a:solidFill>
                  <a:prstClr val="black"/>
                </a:solidFill>
                <a:latin typeface="Helvetica" pitchFamily="2" charset="0"/>
                <a:cs typeface="+mn-cs"/>
              </a:rPr>
              <a:t>Creditable</a:t>
            </a:r>
            <a:endParaRPr lang="en-US" b="0" dirty="0">
              <a:solidFill>
                <a:prstClr val="black"/>
              </a:solidFill>
              <a:latin typeface="Helvetica" pitchFamily="2" charset="0"/>
              <a:cs typeface="+mn-cs"/>
            </a:endParaRPr>
          </a:p>
        </p:txBody>
      </p:sp>
      <p:graphicFrame>
        <p:nvGraphicFramePr>
          <p:cNvPr id="8" name="Table Placeholder 7"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Text emphasized). Grains/Meats/Meat Alternates.&#10;&#10;Row header Poultry (chicken, turkey). Grains/Meats/Meat Alternates.&#10;&#10;Row header Ready-to-Eat Cereal. Grains/Meats/Meat Alternates.&#10;&#10;Row header Vegetables (not freeze-dried, not juice) (Text emphasized). Vegetables/Fruit.&#10;&#10;Row header Yogurt (not soy yogurt). Grains/Meats/Meat Alternates."/>
          <p:cNvGraphicFramePr>
            <a:graphicFrameLocks noGrp="1"/>
          </p:cNvGraphicFramePr>
          <p:nvPr>
            <p:ph type="tbl" sz="quarter" idx="12"/>
          </p:nvPr>
        </p:nvGraphicFramePr>
        <p:xfrm>
          <a:off x="3676650" y="2880358"/>
          <a:ext cx="5080000" cy="1885316"/>
        </p:xfrm>
        <a:graphic>
          <a:graphicData uri="http://schemas.openxmlformats.org/drawingml/2006/table">
            <a:tbl>
              <a:tblPr firstRow="1" bandRow="1">
                <a:tableStyleId>{5C22544A-7EE6-4342-B048-85BDC9FD1C3A}</a:tableStyleId>
              </a:tblPr>
              <a:tblGrid>
                <a:gridCol w="2373073">
                  <a:extLst>
                    <a:ext uri="{9D8B030D-6E8A-4147-A177-3AD203B41FA5}">
                      <a16:colId xmlns:a16="http://schemas.microsoft.com/office/drawing/2014/main" val="814697367"/>
                    </a:ext>
                  </a:extLst>
                </a:gridCol>
                <a:gridCol w="2706927">
                  <a:extLst>
                    <a:ext uri="{9D8B030D-6E8A-4147-A177-3AD203B41FA5}">
                      <a16:colId xmlns:a16="http://schemas.microsoft.com/office/drawing/2014/main" val="1193745106"/>
                    </a:ext>
                  </a:extLst>
                </a:gridCol>
              </a:tblGrid>
              <a:tr h="220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Item</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L="0" marR="0"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rPr>
                        <a:t>Food Component</a:t>
                      </a: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a:txBody>
                  <a:tcPr marL="0" marR="0"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915180756"/>
                  </a:ext>
                </a:extLst>
              </a:tr>
              <a:tr h="166513">
                <a:tc>
                  <a:txBody>
                    <a:bodyPr/>
                    <a:lstStyle/>
                    <a:p>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Beans</a:t>
                      </a:r>
                      <a:endParaRPr lang="en-US" dirty="0"/>
                    </a:p>
                  </a:txBody>
                  <a:tcPr marL="109728" marR="0" marT="0"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itchFamily="2" charset="0"/>
                          <a:ea typeface="+mn-ea"/>
                          <a:cs typeface="+mn-cs"/>
                        </a:rPr>
                        <a:t>Grains/Meats/Meat Alternates or Vegetables/Fruit</a:t>
                      </a:r>
                    </a:p>
                  </a:txBody>
                  <a:tcPr marL="0" marR="0" marT="0"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056306859"/>
                  </a:ext>
                </a:extLst>
              </a:tr>
              <a:tr h="166513">
                <a:tc>
                  <a:txBody>
                    <a:bodyPr/>
                    <a:lstStyle/>
                    <a:p>
                      <a:pPr marL="114300" lvl="1" indent="0">
                        <a:tabLst/>
                      </a:pPr>
                      <a:r>
                        <a:rPr lang="en-US" sz="900" dirty="0">
                          <a:effectLst/>
                          <a:latin typeface="Helvetica" pitchFamily="2" charset="0"/>
                        </a:rPr>
                        <a:t>Cheese (natural or processed)</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61874822"/>
                  </a:ext>
                </a:extLst>
              </a:tr>
              <a:tr h="166513">
                <a:tc>
                  <a:txBody>
                    <a:bodyPr/>
                    <a:lstStyle/>
                    <a:p>
                      <a:pPr marL="114300" lvl="1" indent="0">
                        <a:tabLst/>
                      </a:pPr>
                      <a:r>
                        <a:rPr lang="en-US" sz="900" dirty="0">
                          <a:effectLst/>
                          <a:latin typeface="Helvetica" pitchFamily="2" charset="0"/>
                        </a:rPr>
                        <a:t>Fin fish and shellfish</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560733796"/>
                  </a:ext>
                </a:extLst>
              </a:tr>
              <a:tr h="166513">
                <a:tc>
                  <a:txBody>
                    <a:bodyPr/>
                    <a:lstStyle/>
                    <a:p>
                      <a:pPr marL="114300" lvl="1" indent="0">
                        <a:tabLst/>
                      </a:pPr>
                      <a:r>
                        <a:rPr lang="en-US" sz="900" dirty="0">
                          <a:effectLst/>
                          <a:latin typeface="Helvetica" pitchFamily="2" charset="0"/>
                        </a:rPr>
                        <a:t>Fruits (not freeze-dried, not juice)</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Vegetables/Fruit</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18748745"/>
                  </a:ext>
                </a:extLst>
              </a:tr>
              <a:tr h="166513">
                <a:tc>
                  <a:txBody>
                    <a:bodyPr/>
                    <a:lstStyle/>
                    <a:p>
                      <a:pPr marL="114300" lvl="1" indent="0">
                        <a:tabLst/>
                      </a:pPr>
                      <a:r>
                        <a:rPr lang="en-US" sz="900" dirty="0">
                          <a:effectLst/>
                          <a:latin typeface="Helvetica" pitchFamily="2" charset="0"/>
                        </a:rPr>
                        <a:t>Iron-fortified infant cereal*</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394140136"/>
                  </a:ext>
                </a:extLst>
              </a:tr>
              <a:tr h="166513">
                <a:tc>
                  <a:txBody>
                    <a:bodyPr/>
                    <a:lstStyle/>
                    <a:p>
                      <a:pPr marL="114300" lvl="1" indent="0">
                        <a:tabLst/>
                      </a:pPr>
                      <a:r>
                        <a:rPr lang="en-US" sz="900" dirty="0">
                          <a:effectLst/>
                          <a:latin typeface="Helvetica" pitchFamily="2" charset="0"/>
                        </a:rPr>
                        <a:t>Meats (beef, pork) </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712049846"/>
                  </a:ext>
                </a:extLst>
              </a:tr>
              <a:tr h="166513">
                <a:tc>
                  <a:txBody>
                    <a:bodyPr/>
                    <a:lstStyle/>
                    <a:p>
                      <a:pPr marL="114300" lvl="1" indent="0">
                        <a:tabLst/>
                      </a:pPr>
                      <a:r>
                        <a:rPr lang="en-US" sz="900" dirty="0">
                          <a:effectLst/>
                          <a:latin typeface="Helvetica" pitchFamily="2" charset="0"/>
                        </a:rPr>
                        <a:t>Poultry (chicken, turkey)</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916740721"/>
                  </a:ext>
                </a:extLst>
              </a:tr>
              <a:tr h="166513">
                <a:tc>
                  <a:txBody>
                    <a:bodyPr/>
                    <a:lstStyle/>
                    <a:p>
                      <a:pPr marL="114300" lvl="1" indent="0">
                        <a:tabLst/>
                      </a:pPr>
                      <a:r>
                        <a:rPr lang="en-US" sz="900" dirty="0">
                          <a:effectLst/>
                          <a:latin typeface="Helvetica" pitchFamily="2" charset="0"/>
                        </a:rPr>
                        <a:t>Ready-to-Eat Cereal</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 (creditable at snack only)</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902480518"/>
                  </a:ext>
                </a:extLst>
              </a:tr>
              <a:tr h="166513">
                <a:tc>
                  <a:txBody>
                    <a:bodyPr/>
                    <a:lstStyle/>
                    <a:p>
                      <a:pPr marL="114300" lvl="1" indent="0">
                        <a:tabLst/>
                      </a:pPr>
                      <a:r>
                        <a:rPr lang="en-US" sz="900" dirty="0">
                          <a:effectLst/>
                          <a:latin typeface="Helvetica" pitchFamily="2" charset="0"/>
                        </a:rPr>
                        <a:t>Vegetables (not freeze-dried, not juice)</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900" dirty="0">
                          <a:effectLst/>
                          <a:latin typeface="Helvetica" pitchFamily="2" charset="0"/>
                        </a:rPr>
                        <a:t>Vegetables/Fruit</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512698725"/>
                  </a:ext>
                </a:extLst>
              </a:tr>
              <a:tr h="166513">
                <a:tc>
                  <a:txBody>
                    <a:bodyPr/>
                    <a:lstStyle/>
                    <a:p>
                      <a:pPr marL="114300" lvl="1" indent="0">
                        <a:tabLst/>
                      </a:pPr>
                      <a:r>
                        <a:rPr lang="en-US" sz="900" dirty="0">
                          <a:effectLst/>
                          <a:latin typeface="Helvetica" pitchFamily="2" charset="0"/>
                        </a:rPr>
                        <a:t>Yogurt (not soy yogurt) </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900" dirty="0">
                          <a:effectLst/>
                          <a:latin typeface="Helvetica" pitchFamily="2" charset="0"/>
                        </a:rPr>
                        <a:t>Grains/Meats/Meat Alternates</a:t>
                      </a:r>
                    </a:p>
                  </a:txBody>
                  <a:tcPr marL="0" marR="0" marT="0"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845461841"/>
                  </a:ext>
                </a:extLst>
              </a:tr>
            </a:tbl>
          </a:graphicData>
        </a:graphic>
      </p:graphicFrame>
      <p:sp>
        <p:nvSpPr>
          <p:cNvPr id="11" name="Rounded Rectangle 10" descr="Outline around &quot;Meats (beef, pork)&quot; and &quot;Grains/Meats/Meat Alternates&quot;">
            <a:extLst>
              <a:ext uri="{FF2B5EF4-FFF2-40B4-BE49-F238E27FC236}">
                <a16:creationId xmlns:a16="http://schemas.microsoft.com/office/drawing/2014/main" id="{4241DAC3-13BE-A44C-8146-EA45B5C8386D}"/>
              </a:ext>
            </a:extLst>
          </p:cNvPr>
          <p:cNvSpPr/>
          <p:nvPr/>
        </p:nvSpPr>
        <p:spPr>
          <a:xfrm>
            <a:off x="3714749" y="3932032"/>
            <a:ext cx="5066815"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descr="Outline around &quot;Vegetables (not freeze-dried, not juice)&quot; and &quot;Vegetables/Fruit&quot;">
            <a:extLst>
              <a:ext uri="{FF2B5EF4-FFF2-40B4-BE49-F238E27FC236}">
                <a16:creationId xmlns:a16="http://schemas.microsoft.com/office/drawing/2014/main" id="{BF325971-3FED-A149-A4D5-3F3260DC1DAF}"/>
              </a:ext>
            </a:extLst>
          </p:cNvPr>
          <p:cNvSpPr/>
          <p:nvPr/>
        </p:nvSpPr>
        <p:spPr>
          <a:xfrm>
            <a:off x="3714750" y="4419413"/>
            <a:ext cx="5066814" cy="16256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6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Do I Credit Combination Baby Foods? </a:t>
            </a:r>
            <a:r>
              <a:rPr lang="en-US" sz="800" dirty="0">
                <a:solidFill>
                  <a:srgbClr val="FFF5EB"/>
                </a:solidFill>
              </a:rPr>
              <a:t>Step 2</a:t>
            </a:r>
            <a:endParaRPr lang="en-US" dirty="0"/>
          </a:p>
        </p:txBody>
      </p:sp>
      <p:sp>
        <p:nvSpPr>
          <p:cNvPr id="3" name="Text Placeholder 2"/>
          <p:cNvSpPr>
            <a:spLocks noGrp="1"/>
          </p:cNvSpPr>
          <p:nvPr>
            <p:ph type="body" sz="quarter" idx="17"/>
          </p:nvPr>
        </p:nvSpPr>
        <p:spPr>
          <a:xfrm>
            <a:off x="228600" y="667512"/>
            <a:ext cx="950976" cy="402336"/>
          </a:xfrm>
        </p:spPr>
        <p:txBody>
          <a:bodyPr/>
          <a:lstStyle/>
          <a:p>
            <a:pPr lvl="0" defTabSz="457200">
              <a:lnSpc>
                <a:spcPct val="100000"/>
              </a:lnSpc>
              <a:spcBef>
                <a:spcPts val="0"/>
              </a:spcBef>
            </a:pPr>
            <a:r>
              <a:rPr lang="en-US" sz="2000" b="1" dirty="0">
                <a:solidFill>
                  <a:srgbClr val="000000">
                    <a:lumMod val="65000"/>
                    <a:lumOff val="35000"/>
                  </a:srgbClr>
                </a:solidFill>
                <a:latin typeface="Helvetica" pitchFamily="2" charset="0"/>
                <a:cs typeface="+mn-cs"/>
              </a:rPr>
              <a:t>Step 2</a:t>
            </a:r>
          </a:p>
        </p:txBody>
      </p:sp>
      <p:sp>
        <p:nvSpPr>
          <p:cNvPr id="10" name="Rounded Rectangle 9" descr="Outline around &quot;Step 2 - Does the combination baby food only include ingredients from one food component?&quot;&#10;">
            <a:extLst>
              <a:ext uri="{FF2B5EF4-FFF2-40B4-BE49-F238E27FC236}">
                <a16:creationId xmlns:a16="http://schemas.microsoft.com/office/drawing/2014/main" id="{DB7A1D09-EFC7-254A-A8BB-2506D1636CFF}"/>
              </a:ext>
            </a:extLst>
          </p:cNvPr>
          <p:cNvSpPr/>
          <p:nvPr/>
        </p:nvSpPr>
        <p:spPr>
          <a:xfrm>
            <a:off x="1128451" y="2193313"/>
            <a:ext cx="6894576" cy="649224"/>
          </a:xfrm>
          <a:prstGeom prst="roundRect">
            <a:avLst>
              <a:gd name="adj" fmla="val 4948"/>
            </a:avLst>
          </a:prstGeom>
          <a:noFill/>
          <a:ln w="34925">
            <a:solidFill>
              <a:srgbClr val="9B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338328" y="1371600"/>
            <a:ext cx="7763256" cy="3511296"/>
          </a:xfrm>
        </p:spPr>
        <p:txBody>
          <a:bodyPr/>
          <a:lstStyle/>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Look for the creditable ingredient(s) in the baby food. What component(s) do the ingredient(s) credit toward?</a:t>
            </a:r>
          </a:p>
          <a:p>
            <a:pPr marL="342900" lvl="0" indent="-3429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Does the combination baby food only include ingredients from one food component?</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Is the amount of each creditable ingredient listed on the food container as a unit of volume (i.e., cups, tablespoons (</a:t>
            </a:r>
            <a:r>
              <a:rPr lang="en-US" sz="1800" b="0" dirty="0" err="1">
                <a:solidFill>
                  <a:srgbClr val="000000">
                    <a:lumMod val="65000"/>
                    <a:lumOff val="35000"/>
                  </a:srgbClr>
                </a:solidFill>
                <a:latin typeface="Helvetica" pitchFamily="2" charset="0"/>
              </a:rPr>
              <a:t>tbsp</a:t>
            </a:r>
            <a:r>
              <a:rPr lang="en-US" sz="1800" b="0" dirty="0">
                <a:solidFill>
                  <a:srgbClr val="000000">
                    <a:lumMod val="65000"/>
                    <a:lumOff val="35000"/>
                  </a:srgbClr>
                </a:solidFill>
                <a:latin typeface="Helvetica" pitchFamily="2" charset="0"/>
              </a:rPr>
              <a:t>), or teaspoons (tsp), etc.)?</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Compare the amount of each food component in the container with the amount required in the CACFP infant meal pattern.  </a:t>
            </a:r>
          </a:p>
        </p:txBody>
      </p:sp>
      <p:pic>
        <p:nvPicPr>
          <p:cNvPr id="11" name="Picture 10" descr="&quot;decorative&quot;">
            <a:extLst>
              <a:ext uri="{FF2B5EF4-FFF2-40B4-BE49-F238E27FC236}">
                <a16:creationId xmlns:a16="http://schemas.microsoft.com/office/drawing/2014/main" id="{3B471347-4F19-4E29-97DC-BEF3668F5696}"/>
              </a:ext>
            </a:extLst>
          </p:cNvPr>
          <p:cNvPicPr>
            <a:picLocks noChangeAspect="1"/>
          </p:cNvPicPr>
          <p:nvPr/>
        </p:nvPicPr>
        <p:blipFill>
          <a:blip r:embed="rId3"/>
          <a:stretch>
            <a:fillRect/>
          </a:stretch>
        </p:blipFill>
        <p:spPr>
          <a:xfrm>
            <a:off x="135596" y="1216152"/>
            <a:ext cx="908383" cy="3572566"/>
          </a:xfrm>
          <a:prstGeom prst="rect">
            <a:avLst/>
          </a:prstGeom>
        </p:spPr>
      </p:pic>
    </p:spTree>
    <p:extLst>
      <p:ext uri="{BB962C8B-B14F-4D97-AF65-F5344CB8AC3E}">
        <p14:creationId xmlns:p14="http://schemas.microsoft.com/office/powerpoint/2010/main" val="49422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a:t>
            </a:r>
          </a:p>
        </p:txBody>
      </p:sp>
      <p:sp>
        <p:nvSpPr>
          <p:cNvPr id="2" name="Title 1"/>
          <p:cNvSpPr>
            <a:spLocks noGrp="1"/>
          </p:cNvSpPr>
          <p:nvPr>
            <p:ph type="title"/>
          </p:nvPr>
        </p:nvSpPr>
        <p:spPr/>
        <p:txBody>
          <a:bodyPr/>
          <a:lstStyle/>
          <a:p>
            <a:pPr algn="l"/>
            <a:r>
              <a:rPr lang="en-US" dirty="0"/>
              <a:t>Does the Food Contain Ingredients From Only One Food Component?</a:t>
            </a:r>
          </a:p>
        </p:txBody>
      </p:sp>
      <p:sp>
        <p:nvSpPr>
          <p:cNvPr id="4" name="Text Placeholder 3"/>
          <p:cNvSpPr>
            <a:spLocks noGrp="1"/>
          </p:cNvSpPr>
          <p:nvPr>
            <p:ph type="body" sz="quarter" idx="11"/>
          </p:nvPr>
        </p:nvSpPr>
        <p:spPr/>
        <p:txBody>
          <a:bodyPr/>
          <a:lstStyle/>
          <a:p>
            <a:pPr defTabSz="457200">
              <a:lnSpc>
                <a:spcPct val="100000"/>
              </a:lnSpc>
              <a:spcBef>
                <a:spcPts val="0"/>
              </a:spcBef>
            </a:pPr>
            <a:r>
              <a:rPr lang="en-US" dirty="0">
                <a:solidFill>
                  <a:srgbClr val="000000">
                    <a:lumMod val="65000"/>
                    <a:lumOff val="35000"/>
                  </a:srgbClr>
                </a:solidFill>
                <a:latin typeface="Helvetica" pitchFamily="2" charset="0"/>
                <a:cs typeface="+mn-cs"/>
              </a:rPr>
              <a:t>Yes. </a:t>
            </a:r>
            <a:r>
              <a:rPr lang="en-US" b="0" dirty="0">
                <a:solidFill>
                  <a:srgbClr val="000000">
                    <a:lumMod val="65000"/>
                    <a:lumOff val="35000"/>
                  </a:srgbClr>
                </a:solidFill>
                <a:latin typeface="Helvetica" pitchFamily="2" charset="0"/>
                <a:cs typeface="+mn-cs"/>
              </a:rPr>
              <a:t>Go to Step 4. You can also see Example #1 (Page 5) on how to credit this food.</a:t>
            </a:r>
          </a:p>
          <a:p>
            <a:pPr defTabSz="457200">
              <a:lnSpc>
                <a:spcPct val="100000"/>
              </a:lnSpc>
              <a:spcBef>
                <a:spcPts val="2200"/>
              </a:spcBef>
            </a:pPr>
            <a:r>
              <a:rPr lang="en-US" dirty="0">
                <a:solidFill>
                  <a:srgbClr val="000000">
                    <a:lumMod val="65000"/>
                    <a:lumOff val="35000"/>
                  </a:srgbClr>
                </a:solidFill>
                <a:latin typeface="Helvetica" pitchFamily="2" charset="0"/>
                <a:cs typeface="+mn-cs"/>
              </a:rPr>
              <a:t>No. </a:t>
            </a:r>
            <a:r>
              <a:rPr lang="en-US" b="0" dirty="0">
                <a:solidFill>
                  <a:srgbClr val="000000">
                    <a:lumMod val="65000"/>
                    <a:lumOff val="35000"/>
                  </a:srgbClr>
                </a:solidFill>
                <a:latin typeface="Helvetica" pitchFamily="2" charset="0"/>
                <a:cs typeface="+mn-cs"/>
              </a:rPr>
              <a:t>Go to Step 3. </a:t>
            </a:r>
          </a:p>
        </p:txBody>
      </p:sp>
      <p:pic>
        <p:nvPicPr>
          <p:cNvPr id="10" name="Picture 9" descr="Illustration of a baby food pouch containing squash, apple, and corn">
            <a:extLst>
              <a:ext uri="{FF2B5EF4-FFF2-40B4-BE49-F238E27FC236}">
                <a16:creationId xmlns:a16="http://schemas.microsoft.com/office/drawing/2014/main" id="{D7644358-9ED5-BC4D-8AB3-CE6E17E77682}"/>
              </a:ext>
            </a:extLst>
          </p:cNvPr>
          <p:cNvPicPr>
            <a:picLocks noChangeAspect="1"/>
          </p:cNvPicPr>
          <p:nvPr/>
        </p:nvPicPr>
        <p:blipFill>
          <a:blip r:embed="rId3"/>
          <a:srcRect/>
          <a:stretch/>
        </p:blipFill>
        <p:spPr>
          <a:xfrm>
            <a:off x="1344706" y="1331037"/>
            <a:ext cx="1876744" cy="2550252"/>
          </a:xfrm>
          <a:prstGeom prst="rect">
            <a:avLst/>
          </a:prstGeom>
        </p:spPr>
      </p:pic>
      <p:sp>
        <p:nvSpPr>
          <p:cNvPr id="8" name="Oval 7" descr="&quot;decorative&quot;">
            <a:extLst>
              <a:ext uri="{FF2B5EF4-FFF2-40B4-BE49-F238E27FC236}">
                <a16:creationId xmlns:a16="http://schemas.microsoft.com/office/drawing/2014/main" id="{BEA37510-131A-3247-8F2B-E96B81948463}"/>
              </a:ext>
            </a:extLst>
          </p:cNvPr>
          <p:cNvSpPr/>
          <p:nvPr/>
        </p:nvSpPr>
        <p:spPr>
          <a:xfrm>
            <a:off x="2690469" y="1391272"/>
            <a:ext cx="817454" cy="817454"/>
          </a:xfrm>
          <a:prstGeom prst="ellipse">
            <a:avLst/>
          </a:prstGeom>
          <a:solidFill>
            <a:srgbClr val="00582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2"/>
          </p:nvPr>
        </p:nvSpPr>
        <p:spPr>
          <a:xfrm>
            <a:off x="2743200" y="1463040"/>
            <a:ext cx="374904" cy="832104"/>
          </a:xfrm>
        </p:spPr>
        <p:txBody>
          <a:bodyPr/>
          <a:lstStyle/>
          <a:p>
            <a:r>
              <a:rPr lang="en-US" dirty="0">
                <a:solidFill>
                  <a:schemeClr val="bg1"/>
                </a:solidFill>
                <a:latin typeface="Helvetica" pitchFamily="2" charset="0"/>
              </a:rPr>
              <a:t>✓</a:t>
            </a:r>
            <a:endParaRPr lang="en-US" dirty="0"/>
          </a:p>
        </p:txBody>
      </p:sp>
      <p:sp>
        <p:nvSpPr>
          <p:cNvPr id="6" name="Text Placeholder 5"/>
          <p:cNvSpPr>
            <a:spLocks noGrp="1"/>
          </p:cNvSpPr>
          <p:nvPr>
            <p:ph type="body" sz="quarter" idx="13"/>
          </p:nvPr>
        </p:nvSpPr>
        <p:spPr/>
        <p:txBody>
          <a:bodyPr/>
          <a:lstStyle/>
          <a:p>
            <a:pPr lvl="0" defTabSz="457200">
              <a:lnSpc>
                <a:spcPts val="1300"/>
              </a:lnSpc>
              <a:spcBef>
                <a:spcPts val="0"/>
              </a:spcBef>
            </a:pPr>
            <a:r>
              <a:rPr lang="en-US" dirty="0">
                <a:solidFill>
                  <a:srgbClr val="FFFFFF"/>
                </a:solidFill>
                <a:latin typeface="Helvetica" pitchFamily="2" charset="0"/>
                <a:cs typeface="+mn-cs"/>
              </a:rPr>
              <a:t>Contains:</a:t>
            </a:r>
          </a:p>
          <a:p>
            <a:pPr lvl="0" defTabSz="457200">
              <a:lnSpc>
                <a:spcPct val="100000"/>
              </a:lnSpc>
              <a:spcBef>
                <a:spcPts val="0"/>
              </a:spcBef>
            </a:pPr>
            <a:r>
              <a:rPr lang="en-US" sz="1100" dirty="0">
                <a:solidFill>
                  <a:srgbClr val="FFFFFF"/>
                </a:solidFill>
                <a:latin typeface="Helvetica" pitchFamily="2" charset="0"/>
                <a:cs typeface="+mn-cs"/>
              </a:rPr>
              <a:t>¼ cup squash</a:t>
            </a:r>
          </a:p>
          <a:p>
            <a:pPr lvl="0" defTabSz="457200">
              <a:lnSpc>
                <a:spcPct val="100000"/>
              </a:lnSpc>
              <a:spcBef>
                <a:spcPts val="0"/>
              </a:spcBef>
            </a:pPr>
            <a:r>
              <a:rPr lang="en-US" sz="1100" dirty="0">
                <a:solidFill>
                  <a:srgbClr val="FFFFFF"/>
                </a:solidFill>
                <a:latin typeface="Helvetica" pitchFamily="2" charset="0"/>
                <a:cs typeface="+mn-cs"/>
              </a:rPr>
              <a:t>¼ apple</a:t>
            </a:r>
          </a:p>
          <a:p>
            <a:pPr lvl="0" defTabSz="457200">
              <a:lnSpc>
                <a:spcPct val="100000"/>
              </a:lnSpc>
              <a:spcBef>
                <a:spcPts val="0"/>
              </a:spcBef>
            </a:pPr>
            <a:r>
              <a:rPr lang="en-US" sz="1100" dirty="0">
                <a:solidFill>
                  <a:srgbClr val="FFFFFF"/>
                </a:solidFill>
                <a:latin typeface="Helvetica" pitchFamily="2" charset="0"/>
                <a:cs typeface="+mn-cs"/>
              </a:rPr>
              <a:t>⅛ cup corn</a:t>
            </a:r>
          </a:p>
        </p:txBody>
      </p:sp>
      <p:sp>
        <p:nvSpPr>
          <p:cNvPr id="7" name="Text Placeholder 6"/>
          <p:cNvSpPr>
            <a:spLocks noGrp="1"/>
          </p:cNvSpPr>
          <p:nvPr>
            <p:ph type="body" sz="quarter" idx="14"/>
          </p:nvPr>
        </p:nvSpPr>
        <p:spPr/>
        <p:txBody>
          <a:bodyPr/>
          <a:lstStyle/>
          <a:p>
            <a:pPr lvl="0" defTabSz="457200">
              <a:lnSpc>
                <a:spcPct val="100000"/>
              </a:lnSpc>
              <a:spcBef>
                <a:spcPts val="0"/>
              </a:spcBef>
            </a:pPr>
            <a:r>
              <a:rPr lang="en-US" dirty="0"/>
              <a:t>Vegetables/Fruit Component</a:t>
            </a:r>
          </a:p>
        </p:txBody>
      </p:sp>
    </p:spTree>
    <p:extLst>
      <p:ext uri="{BB962C8B-B14F-4D97-AF65-F5344CB8AC3E}">
        <p14:creationId xmlns:p14="http://schemas.microsoft.com/office/powerpoint/2010/main" val="267580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USDA’s Team Nutrition</a:t>
            </a:r>
          </a:p>
        </p:txBody>
      </p:sp>
      <p:pic>
        <p:nvPicPr>
          <p:cNvPr id="8" name="Picture 2" descr="USDA Team Nutrition Image Art">
            <a:extLst>
              <a:ext uri="{FF2B5EF4-FFF2-40B4-BE49-F238E27FC236}">
                <a16:creationId xmlns:a16="http://schemas.microsoft.com/office/drawing/2014/main" id="{7ADBBE32-2150-D045-8490-0C3870F935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3636" y="968402"/>
            <a:ext cx="2695311" cy="269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descr="Three connectors pointing to Team Nutrition objectives">
            <a:extLst>
              <a:ext uri="{FF2B5EF4-FFF2-40B4-BE49-F238E27FC236}">
                <a16:creationId xmlns:a16="http://schemas.microsoft.com/office/drawing/2014/main" id="{CBC59D96-DD7E-3044-B284-56DB6089E6EF}"/>
              </a:ext>
            </a:extLst>
          </p:cNvPr>
          <p:cNvGrpSpPr/>
          <p:nvPr/>
        </p:nvGrpSpPr>
        <p:grpSpPr>
          <a:xfrm>
            <a:off x="3125449" y="1244297"/>
            <a:ext cx="764499" cy="1828801"/>
            <a:chOff x="3125449" y="1244297"/>
            <a:chExt cx="764499" cy="1828801"/>
          </a:xfrm>
        </p:grpSpPr>
        <p:cxnSp>
          <p:nvCxnSpPr>
            <p:cNvPr id="10" name="Elbow Connector 9" descr="Connector to a Team Nutrition objective">
              <a:extLst>
                <a:ext uri="{FF2B5EF4-FFF2-40B4-BE49-F238E27FC236}">
                  <a16:creationId xmlns:a16="http://schemas.microsoft.com/office/drawing/2014/main" id="{4C4FDD55-4A85-2441-957F-0358953E1CD7}"/>
                </a:ext>
                <a:ext uri="{C183D7F6-B498-43B3-948B-1728B52AA6E4}">
                  <adec:decorative xmlns:adec="http://schemas.microsoft.com/office/drawing/2017/decorative" val="0"/>
                </a:ext>
              </a:extLst>
            </p:cNvPr>
            <p:cNvCxnSpPr>
              <a:cxnSpLocks/>
            </p:cNvCxnSpPr>
            <p:nvPr/>
          </p:nvCxnSpPr>
          <p:spPr>
            <a:xfrm flipV="1">
              <a:off x="3125449" y="1244297"/>
              <a:ext cx="764499" cy="764385"/>
            </a:xfrm>
            <a:prstGeom prst="bentConnector3">
              <a:avLst>
                <a:gd name="adj1" fmla="val 50000"/>
              </a:avLst>
            </a:prstGeom>
            <a:ln w="19050">
              <a:solidFill>
                <a:srgbClr val="1D4D78"/>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descr="Connector to a Team Nutrition objective">
              <a:extLst>
                <a:ext uri="{FF2B5EF4-FFF2-40B4-BE49-F238E27FC236}">
                  <a16:creationId xmlns:a16="http://schemas.microsoft.com/office/drawing/2014/main" id="{36FEA5FE-F819-ED4F-98B3-C28FD4042DB4}"/>
                </a:ext>
                <a:ext uri="{C183D7F6-B498-43B3-948B-1728B52AA6E4}">
                  <adec:decorative xmlns:adec="http://schemas.microsoft.com/office/drawing/2017/decorative" val="0"/>
                </a:ext>
              </a:extLst>
            </p:cNvPr>
            <p:cNvCxnSpPr>
              <a:cxnSpLocks/>
            </p:cNvCxnSpPr>
            <p:nvPr/>
          </p:nvCxnSpPr>
          <p:spPr>
            <a:xfrm>
              <a:off x="3125449" y="2278101"/>
              <a:ext cx="764499" cy="0"/>
            </a:xfrm>
            <a:prstGeom prst="line">
              <a:avLst/>
            </a:prstGeom>
            <a:ln w="19050">
              <a:solidFill>
                <a:srgbClr val="1D4D78"/>
              </a:solidFill>
              <a:tailEnd type="oval"/>
            </a:ln>
          </p:spPr>
          <p:style>
            <a:lnRef idx="1">
              <a:schemeClr val="accent1"/>
            </a:lnRef>
            <a:fillRef idx="0">
              <a:schemeClr val="accent1"/>
            </a:fillRef>
            <a:effectRef idx="0">
              <a:schemeClr val="accent1"/>
            </a:effectRef>
            <a:fontRef idx="minor">
              <a:schemeClr val="tx1"/>
            </a:fontRef>
          </p:style>
        </p:cxnSp>
        <p:cxnSp>
          <p:nvCxnSpPr>
            <p:cNvPr id="12" name="Elbow Connector 11" descr="Connector to a Team Nutrition objective">
              <a:extLst>
                <a:ext uri="{FF2B5EF4-FFF2-40B4-BE49-F238E27FC236}">
                  <a16:creationId xmlns:a16="http://schemas.microsoft.com/office/drawing/2014/main" id="{AF1EC280-E93C-D549-B785-D8345879B879}"/>
                </a:ext>
                <a:ext uri="{C183D7F6-B498-43B3-948B-1728B52AA6E4}">
                  <adec:decorative xmlns:adec="http://schemas.microsoft.com/office/drawing/2017/decorative" val="0"/>
                </a:ext>
              </a:extLst>
            </p:cNvPr>
            <p:cNvCxnSpPr>
              <a:cxnSpLocks/>
            </p:cNvCxnSpPr>
            <p:nvPr/>
          </p:nvCxnSpPr>
          <p:spPr>
            <a:xfrm>
              <a:off x="3125449" y="2551213"/>
              <a:ext cx="764499" cy="521885"/>
            </a:xfrm>
            <a:prstGeom prst="bentConnector3">
              <a:avLst>
                <a:gd name="adj1" fmla="val 50000"/>
              </a:avLst>
            </a:prstGeom>
            <a:ln w="19050">
              <a:solidFill>
                <a:srgbClr val="1D4D78"/>
              </a:solidFill>
              <a:tailEnd type="ova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0"/>
          </p:nvPr>
        </p:nvSpPr>
        <p:spPr/>
        <p:txBody>
          <a:bodyPr/>
          <a:lstStyle/>
          <a:p>
            <a:pPr lvl="0">
              <a:lnSpc>
                <a:spcPct val="100000"/>
              </a:lnSpc>
            </a:pPr>
            <a:r>
              <a:rPr lang="en-US" sz="1800" dirty="0">
                <a:solidFill>
                  <a:srgbClr val="000000">
                    <a:lumMod val="65000"/>
                    <a:lumOff val="35000"/>
                  </a:srgbClr>
                </a:solidFill>
                <a:latin typeface="Helvetica" pitchFamily="2" charset="0"/>
                <a:cs typeface="+mn-cs"/>
              </a:rPr>
              <a:t>An initiative of the USDA’s Food and Nutrition Service to support the USDA’s Child Nutrition Programs.</a:t>
            </a:r>
          </a:p>
        </p:txBody>
      </p:sp>
      <p:sp>
        <p:nvSpPr>
          <p:cNvPr id="4" name="Text Placeholder 3"/>
          <p:cNvSpPr>
            <a:spLocks noGrp="1"/>
          </p:cNvSpPr>
          <p:nvPr>
            <p:ph type="body" idx="11"/>
          </p:nvPr>
        </p:nvSpPr>
        <p:spPr/>
        <p:txBody>
          <a:bodyPr/>
          <a:lstStyle/>
          <a:p>
            <a:r>
              <a:rPr lang="en-US" sz="1800" dirty="0"/>
              <a:t>Aims to improve children’s lifelong eating and physical activity habits.</a:t>
            </a:r>
          </a:p>
        </p:txBody>
      </p:sp>
      <p:sp>
        <p:nvSpPr>
          <p:cNvPr id="5" name="Text Placeholder 4"/>
          <p:cNvSpPr>
            <a:spLocks noGrp="1"/>
          </p:cNvSpPr>
          <p:nvPr>
            <p:ph type="body" idx="12"/>
          </p:nvPr>
        </p:nvSpPr>
        <p:spPr/>
        <p:txBody>
          <a:bodyPr/>
          <a:lstStyle/>
          <a:p>
            <a:r>
              <a:rPr lang="en-US" sz="1800" dirty="0"/>
              <a:t>Provides nutrition education and training materials to State agencies, sponsoring organizations, and CACFP sites.</a:t>
            </a:r>
          </a:p>
        </p:txBody>
      </p:sp>
      <p:pic>
        <p:nvPicPr>
          <p:cNvPr id="13" name="Picture 12" descr="Hyperlink icon">
            <a:extLst>
              <a:ext uri="{FF2B5EF4-FFF2-40B4-BE49-F238E27FC236}">
                <a16:creationId xmlns:a16="http://schemas.microsoft.com/office/drawing/2014/main" id="{276198BE-3825-5D4A-B361-16F7174BAAA4}"/>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307756" y="4518272"/>
            <a:ext cx="423093" cy="423093"/>
          </a:xfrm>
          <a:prstGeom prst="rect">
            <a:avLst/>
          </a:prstGeom>
        </p:spPr>
      </p:pic>
      <p:sp>
        <p:nvSpPr>
          <p:cNvPr id="6" name="Text Placeholder 5" descr="Hyperlink to &quot;Team Nutrition Website&quot;"/>
          <p:cNvSpPr>
            <a:spLocks noGrp="1"/>
          </p:cNvSpPr>
          <p:nvPr>
            <p:ph type="body" sz="quarter" idx="13"/>
          </p:nvPr>
        </p:nvSpPr>
        <p:spPr>
          <a:xfrm>
            <a:off x="832104" y="4551102"/>
            <a:ext cx="3584448" cy="466344"/>
          </a:xfrm>
        </p:spPr>
        <p:txBody>
          <a:bodyPr lIns="0"/>
          <a:lstStyle/>
          <a:p>
            <a:r>
              <a:rPr lang="en-US" dirty="0">
                <a:latin typeface="Helvetica" pitchFamily="2" charset="0"/>
              </a:rPr>
              <a:t>TeamNutrition.usda.gov</a:t>
            </a:r>
            <a:endParaRPr lang="en-US" dirty="0">
              <a:latin typeface="Helvetica" pitchFamily="2" charset="0"/>
              <a:cs typeface="Arial" panose="020B0604020202020204" pitchFamily="34" charset="0"/>
            </a:endParaRPr>
          </a:p>
        </p:txBody>
      </p:sp>
      <p:sp>
        <p:nvSpPr>
          <p:cNvPr id="19" name="TextBox 18" descr="Hyperlink to the &quot;Team Nutrition&quot; webpage">
            <a:hlinkClick r:id="rId5" tooltip="Página web de Team Nutrition USDA-FNS "/>
            <a:extLst>
              <a:ext uri="{FF2B5EF4-FFF2-40B4-BE49-F238E27FC236}">
                <a16:creationId xmlns:a16="http://schemas.microsoft.com/office/drawing/2014/main" id="{778E2F82-9C09-9149-82A4-6A3B74E698C1}"/>
              </a:ext>
            </a:extLst>
          </p:cNvPr>
          <p:cNvSpPr txBox="1"/>
          <p:nvPr/>
        </p:nvSpPr>
        <p:spPr>
          <a:xfrm>
            <a:off x="702508" y="4566215"/>
            <a:ext cx="3761645" cy="369332"/>
          </a:xfrm>
          <a:prstGeom prst="rect">
            <a:avLst/>
          </a:prstGeom>
          <a:noFill/>
        </p:spPr>
        <p:txBody>
          <a:bodyPr wrap="square" rtlCol="0">
            <a:spAutoFit/>
          </a:bodyPr>
          <a:lstStyle/>
          <a:p>
            <a:endParaRPr lang="es-ES_tradnl" dirty="0"/>
          </a:p>
        </p:txBody>
      </p:sp>
      <p:pic>
        <p:nvPicPr>
          <p:cNvPr id="14" name="Picture 13" descr="Twitter icon">
            <a:extLst>
              <a:ext uri="{FF2B5EF4-FFF2-40B4-BE49-F238E27FC236}">
                <a16:creationId xmlns:a16="http://schemas.microsoft.com/office/drawing/2014/main" id="{305A7826-2BCA-694B-AC52-1FF6C72D84D5}"/>
              </a:ext>
              <a:ext uri="{C183D7F6-B498-43B3-948B-1728B52AA6E4}">
                <adec:decorative xmlns:adec="http://schemas.microsoft.com/office/drawing/2017/decorative" val="0"/>
              </a:ext>
            </a:extLst>
          </p:cNvPr>
          <p:cNvPicPr>
            <a:picLocks noChangeAspect="1"/>
          </p:cNvPicPr>
          <p:nvPr/>
        </p:nvPicPr>
        <p:blipFill>
          <a:blip r:embed="rId6"/>
          <a:srcRect/>
          <a:stretch/>
        </p:blipFill>
        <p:spPr>
          <a:xfrm>
            <a:off x="4788518" y="4522833"/>
            <a:ext cx="461665" cy="461665"/>
          </a:xfrm>
          <a:prstGeom prst="rect">
            <a:avLst/>
          </a:prstGeom>
        </p:spPr>
      </p:pic>
      <p:sp>
        <p:nvSpPr>
          <p:cNvPr id="7" name="Text Placeholder 6" descr="Hyperlink to FNS Twitter feed"/>
          <p:cNvSpPr>
            <a:spLocks noGrp="1"/>
          </p:cNvSpPr>
          <p:nvPr>
            <p:ph type="body" sz="quarter" idx="14"/>
          </p:nvPr>
        </p:nvSpPr>
        <p:spPr>
          <a:xfrm>
            <a:off x="5209904" y="4551972"/>
            <a:ext cx="3246120" cy="466725"/>
          </a:xfrm>
        </p:spPr>
        <p:txBody>
          <a:bodyPr/>
          <a:lstStyle/>
          <a:p>
            <a:r>
              <a:rPr lang="en-US" dirty="0">
                <a:latin typeface="Helvetica" pitchFamily="2" charset="0"/>
                <a:cs typeface="Arial" panose="020B0604020202020204" pitchFamily="34" charset="0"/>
              </a:rPr>
              <a:t>@TeamNutrition</a:t>
            </a:r>
          </a:p>
        </p:txBody>
      </p:sp>
      <p:sp>
        <p:nvSpPr>
          <p:cNvPr id="20" name="TextBox 19" descr="Hyperlink to the FNS Twitter feed">
            <a:hlinkClick r:id="rId7" tooltip="Página web de USDA Team Nutrition Twitter "/>
            <a:extLst>
              <a:ext uri="{FF2B5EF4-FFF2-40B4-BE49-F238E27FC236}">
                <a16:creationId xmlns:a16="http://schemas.microsoft.com/office/drawing/2014/main" id="{6456082D-0F99-E14A-AA2B-3A3C9B28607F}"/>
              </a:ext>
            </a:extLst>
          </p:cNvPr>
          <p:cNvSpPr txBox="1"/>
          <p:nvPr/>
        </p:nvSpPr>
        <p:spPr>
          <a:xfrm>
            <a:off x="5208783" y="4596061"/>
            <a:ext cx="2866943" cy="369332"/>
          </a:xfrm>
          <a:prstGeom prst="rect">
            <a:avLst/>
          </a:prstGeom>
          <a:noFill/>
        </p:spPr>
        <p:txBody>
          <a:bodyPr wrap="square" rtlCol="0">
            <a:spAutoFit/>
          </a:bodyPr>
          <a:lstStyle/>
          <a:p>
            <a:endParaRPr lang="es-ES_tradnl" dirty="0"/>
          </a:p>
        </p:txBody>
      </p:sp>
    </p:spTree>
    <p:extLst>
      <p:ext uri="{BB962C8B-B14F-4D97-AF65-F5344CB8AC3E}">
        <p14:creationId xmlns:p14="http://schemas.microsoft.com/office/powerpoint/2010/main" val="419235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4</a:t>
            </a:r>
          </a:p>
        </p:txBody>
      </p:sp>
      <p:sp>
        <p:nvSpPr>
          <p:cNvPr id="2" name="Title 1"/>
          <p:cNvSpPr>
            <a:spLocks noGrp="1"/>
          </p:cNvSpPr>
          <p:nvPr>
            <p:ph type="title"/>
          </p:nvPr>
        </p:nvSpPr>
        <p:spPr>
          <a:xfrm>
            <a:off x="1261871" y="256032"/>
            <a:ext cx="7548641" cy="475484"/>
          </a:xfrm>
        </p:spPr>
        <p:txBody>
          <a:bodyPr/>
          <a:lstStyle/>
          <a:p>
            <a:pPr algn="l"/>
            <a:r>
              <a:rPr lang="en-US" spc="-50" dirty="0"/>
              <a:t>Compare the Amount of Food Component </a:t>
            </a:r>
            <a:r>
              <a:rPr lang="en-US" dirty="0"/>
              <a:t>With CACFP Infant Meal Pattern</a:t>
            </a:r>
          </a:p>
        </p:txBody>
      </p:sp>
      <p:pic>
        <p:nvPicPr>
          <p:cNvPr id="10" name="Picture 9" descr="Illustration of a baby food pouch containing squash, apple, and corn">
            <a:extLst>
              <a:ext uri="{FF2B5EF4-FFF2-40B4-BE49-F238E27FC236}">
                <a16:creationId xmlns:a16="http://schemas.microsoft.com/office/drawing/2014/main" id="{D7644358-9ED5-BC4D-8AB3-CE6E17E77682}"/>
              </a:ext>
            </a:extLst>
          </p:cNvPr>
          <p:cNvPicPr>
            <a:picLocks noChangeAspect="1"/>
          </p:cNvPicPr>
          <p:nvPr/>
        </p:nvPicPr>
        <p:blipFill>
          <a:blip r:embed="rId3"/>
          <a:srcRect/>
          <a:stretch/>
        </p:blipFill>
        <p:spPr>
          <a:xfrm>
            <a:off x="1344706" y="1331037"/>
            <a:ext cx="1876744" cy="2550252"/>
          </a:xfrm>
          <a:prstGeom prst="rect">
            <a:avLst/>
          </a:prstGeom>
        </p:spPr>
      </p:pic>
      <p:sp>
        <p:nvSpPr>
          <p:cNvPr id="8" name="Oval 7" descr="&quot;decorative&quot;">
            <a:extLst>
              <a:ext uri="{FF2B5EF4-FFF2-40B4-BE49-F238E27FC236}">
                <a16:creationId xmlns:a16="http://schemas.microsoft.com/office/drawing/2014/main" id="{BEA37510-131A-3247-8F2B-E96B81948463}"/>
              </a:ext>
            </a:extLst>
          </p:cNvPr>
          <p:cNvSpPr/>
          <p:nvPr/>
        </p:nvSpPr>
        <p:spPr>
          <a:xfrm>
            <a:off x="2690469" y="1391272"/>
            <a:ext cx="817454" cy="817454"/>
          </a:xfrm>
          <a:prstGeom prst="ellipse">
            <a:avLst/>
          </a:prstGeom>
          <a:solidFill>
            <a:srgbClr val="00582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1"/>
          </p:nvPr>
        </p:nvSpPr>
        <p:spPr>
          <a:xfrm>
            <a:off x="2834640" y="1399032"/>
            <a:ext cx="374904" cy="832104"/>
          </a:xfrm>
        </p:spPr>
        <p:txBody>
          <a:bodyPr/>
          <a:lstStyle/>
          <a:p>
            <a:pPr lvl="0" algn="l" defTabSz="457200">
              <a:lnSpc>
                <a:spcPct val="100000"/>
              </a:lnSpc>
              <a:spcBef>
                <a:spcPts val="0"/>
              </a:spcBef>
              <a:buClrTx/>
            </a:pPr>
            <a:r>
              <a:rPr lang="en-US" sz="4800" b="1" dirty="0">
                <a:solidFill>
                  <a:srgbClr val="FFFFFF"/>
                </a:solidFill>
                <a:latin typeface="Helvetica" pitchFamily="2" charset="0"/>
                <a:cs typeface="+mn-cs"/>
              </a:rPr>
              <a:t>✓</a:t>
            </a:r>
          </a:p>
        </p:txBody>
      </p:sp>
      <p:sp>
        <p:nvSpPr>
          <p:cNvPr id="5" name="Text Placeholder 4"/>
          <p:cNvSpPr>
            <a:spLocks noGrp="1"/>
          </p:cNvSpPr>
          <p:nvPr>
            <p:ph type="body" sz="quarter" idx="12"/>
          </p:nvPr>
        </p:nvSpPr>
        <p:spPr>
          <a:xfrm>
            <a:off x="1746504" y="2660904"/>
            <a:ext cx="1170432" cy="768096"/>
          </a:xfrm>
        </p:spPr>
        <p:txBody>
          <a:bodyPr/>
          <a:lstStyle/>
          <a:p>
            <a:pPr lvl="0" algn="ctr" defTabSz="457200">
              <a:lnSpc>
                <a:spcPts val="1300"/>
              </a:lnSpc>
              <a:spcBef>
                <a:spcPts val="0"/>
              </a:spcBef>
            </a:pPr>
            <a:r>
              <a:rPr lang="en-US" sz="1200" b="0" dirty="0">
                <a:solidFill>
                  <a:srgbClr val="FFFFFF"/>
                </a:solidFill>
                <a:latin typeface="Helvetica" pitchFamily="2" charset="0"/>
              </a:rPr>
              <a:t>Contains:</a:t>
            </a:r>
          </a:p>
          <a:p>
            <a:pPr lvl="0" algn="ctr" defTabSz="457200">
              <a:lnSpc>
                <a:spcPct val="100000"/>
              </a:lnSpc>
              <a:spcBef>
                <a:spcPts val="0"/>
              </a:spcBef>
            </a:pPr>
            <a:r>
              <a:rPr lang="en-US" sz="1100" b="0" dirty="0">
                <a:solidFill>
                  <a:srgbClr val="FFFFFF"/>
                </a:solidFill>
                <a:latin typeface="Helvetica" pitchFamily="2" charset="0"/>
              </a:rPr>
              <a:t>¼ cup squash</a:t>
            </a:r>
          </a:p>
          <a:p>
            <a:pPr lvl="0" algn="ctr" defTabSz="457200">
              <a:lnSpc>
                <a:spcPct val="100000"/>
              </a:lnSpc>
              <a:spcBef>
                <a:spcPts val="0"/>
              </a:spcBef>
            </a:pPr>
            <a:r>
              <a:rPr lang="en-US" sz="1100" b="0" dirty="0">
                <a:solidFill>
                  <a:srgbClr val="FFFFFF"/>
                </a:solidFill>
                <a:latin typeface="Helvetica" pitchFamily="2" charset="0"/>
              </a:rPr>
              <a:t>¼ apple</a:t>
            </a:r>
          </a:p>
          <a:p>
            <a:pPr lvl="0" algn="ctr" defTabSz="457200">
              <a:lnSpc>
                <a:spcPct val="100000"/>
              </a:lnSpc>
              <a:spcBef>
                <a:spcPts val="0"/>
              </a:spcBef>
            </a:pPr>
            <a:r>
              <a:rPr lang="en-US" sz="1100" b="0" dirty="0">
                <a:solidFill>
                  <a:srgbClr val="FFFFFF"/>
                </a:solidFill>
                <a:latin typeface="Helvetica" pitchFamily="2" charset="0"/>
              </a:rPr>
              <a:t>⅛ cup corn</a:t>
            </a:r>
          </a:p>
        </p:txBody>
      </p:sp>
      <p:sp>
        <p:nvSpPr>
          <p:cNvPr id="6" name="Text Placeholder 5"/>
          <p:cNvSpPr>
            <a:spLocks noGrp="1"/>
          </p:cNvSpPr>
          <p:nvPr>
            <p:ph type="body" sz="quarter" idx="13"/>
          </p:nvPr>
        </p:nvSpPr>
        <p:spPr>
          <a:xfrm>
            <a:off x="411480" y="3895344"/>
            <a:ext cx="3867912" cy="310896"/>
          </a:xfrm>
        </p:spPr>
        <p:txBody>
          <a:bodyPr lIns="0"/>
          <a:lstStyle/>
          <a:p>
            <a:pPr lvl="0" defTabSz="457200">
              <a:lnSpc>
                <a:spcPct val="100000"/>
              </a:lnSpc>
              <a:spcBef>
                <a:spcPts val="0"/>
              </a:spcBef>
            </a:pPr>
            <a:r>
              <a:rPr lang="en-US" sz="1800" b="1" dirty="0">
                <a:solidFill>
                  <a:srgbClr val="000000">
                    <a:lumMod val="65000"/>
                    <a:lumOff val="35000"/>
                  </a:srgbClr>
                </a:solidFill>
              </a:rPr>
              <a:t>Vegetables/Fruit Component</a:t>
            </a:r>
          </a:p>
        </p:txBody>
      </p:sp>
      <p:grpSp>
        <p:nvGrpSpPr>
          <p:cNvPr id="14" name="Group 13" descr="Illustration of 2 tablespoons">
            <a:extLst>
              <a:ext uri="{FF2B5EF4-FFF2-40B4-BE49-F238E27FC236}">
                <a16:creationId xmlns:a16="http://schemas.microsoft.com/office/drawing/2014/main" id="{BC496CA2-D57B-6E42-AC69-735BC92C6022}"/>
              </a:ext>
            </a:extLst>
          </p:cNvPr>
          <p:cNvGrpSpPr/>
          <p:nvPr/>
        </p:nvGrpSpPr>
        <p:grpSpPr>
          <a:xfrm>
            <a:off x="5154893" y="1561274"/>
            <a:ext cx="2998833" cy="1839387"/>
            <a:chOff x="5154893" y="1561274"/>
            <a:chExt cx="2998833" cy="1839387"/>
          </a:xfrm>
        </p:grpSpPr>
        <p:pic>
          <p:nvPicPr>
            <p:cNvPr id="15" name="Picture 14" descr="Illustration of 1 tablespoon">
              <a:extLst>
                <a:ext uri="{FF2B5EF4-FFF2-40B4-BE49-F238E27FC236}">
                  <a16:creationId xmlns:a16="http://schemas.microsoft.com/office/drawing/2014/main" id="{7AEB5B61-8E38-C344-B2CF-C37D4E608FD9}"/>
                </a:ext>
              </a:extLst>
            </p:cNvPr>
            <p:cNvPicPr>
              <a:picLocks noChangeAspect="1"/>
            </p:cNvPicPr>
            <p:nvPr/>
          </p:nvPicPr>
          <p:blipFill>
            <a:blip r:embed="rId4"/>
            <a:srcRect/>
            <a:stretch/>
          </p:blipFill>
          <p:spPr>
            <a:xfrm>
              <a:off x="6490216" y="1561274"/>
              <a:ext cx="1663510" cy="1839387"/>
            </a:xfrm>
            <a:prstGeom prst="rect">
              <a:avLst/>
            </a:prstGeom>
          </p:spPr>
        </p:pic>
        <p:pic>
          <p:nvPicPr>
            <p:cNvPr id="16" name="Picture 15" descr="Illustration of 1 tablespoon">
              <a:extLst>
                <a:ext uri="{FF2B5EF4-FFF2-40B4-BE49-F238E27FC236}">
                  <a16:creationId xmlns:a16="http://schemas.microsoft.com/office/drawing/2014/main" id="{0B1C91C4-7B44-FA43-9FD3-9C5ADB3000A9}"/>
                </a:ext>
              </a:extLst>
            </p:cNvPr>
            <p:cNvPicPr>
              <a:picLocks noChangeAspect="1"/>
            </p:cNvPicPr>
            <p:nvPr/>
          </p:nvPicPr>
          <p:blipFill>
            <a:blip r:embed="rId4"/>
            <a:srcRect/>
            <a:stretch/>
          </p:blipFill>
          <p:spPr>
            <a:xfrm>
              <a:off x="5154893" y="1561274"/>
              <a:ext cx="1663510" cy="1839387"/>
            </a:xfrm>
            <a:prstGeom prst="rect">
              <a:avLst/>
            </a:prstGeom>
          </p:spPr>
        </p:pic>
      </p:grpSp>
      <p:sp>
        <p:nvSpPr>
          <p:cNvPr id="7" name="Text Placeholder 6"/>
          <p:cNvSpPr>
            <a:spLocks noGrp="1"/>
          </p:cNvSpPr>
          <p:nvPr>
            <p:ph type="body" sz="quarter" idx="14"/>
          </p:nvPr>
        </p:nvSpPr>
        <p:spPr>
          <a:xfrm>
            <a:off x="4572000" y="3593592"/>
            <a:ext cx="3950208" cy="310896"/>
          </a:xfrm>
        </p:spPr>
        <p:txBody>
          <a:bodyPr/>
          <a:lstStyle/>
          <a:p>
            <a:pPr lvl="0" defTabSz="457200">
              <a:lnSpc>
                <a:spcPct val="100000"/>
              </a:lnSpc>
              <a:spcBef>
                <a:spcPts val="0"/>
              </a:spcBef>
            </a:pPr>
            <a:r>
              <a:rPr lang="en-US" b="0" dirty="0"/>
              <a:t>Offer 2 tablespoons of this food to fulfill the Vegetables/Fruit component.</a:t>
            </a:r>
          </a:p>
        </p:txBody>
      </p:sp>
    </p:spTree>
    <p:extLst>
      <p:ext uri="{BB962C8B-B14F-4D97-AF65-F5344CB8AC3E}">
        <p14:creationId xmlns:p14="http://schemas.microsoft.com/office/powerpoint/2010/main" val="208177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a:t>
            </a:r>
          </a:p>
        </p:txBody>
      </p:sp>
      <p:sp>
        <p:nvSpPr>
          <p:cNvPr id="2" name="Title 1"/>
          <p:cNvSpPr>
            <a:spLocks noGrp="1"/>
          </p:cNvSpPr>
          <p:nvPr>
            <p:ph type="title"/>
          </p:nvPr>
        </p:nvSpPr>
        <p:spPr/>
        <p:txBody>
          <a:bodyPr/>
          <a:lstStyle/>
          <a:p>
            <a:pPr algn="l"/>
            <a:r>
              <a:rPr lang="en-US" dirty="0"/>
              <a:t>Does the Food Contain Ingredients From Only One Food Component? </a:t>
            </a:r>
            <a:r>
              <a:rPr lang="en-US" sz="800" dirty="0">
                <a:solidFill>
                  <a:srgbClr val="FFF5EB"/>
                </a:solidFill>
              </a:rPr>
              <a:t>Step 2</a:t>
            </a:r>
            <a:endParaRPr lang="en-US" dirty="0"/>
          </a:p>
        </p:txBody>
      </p:sp>
      <p:pic>
        <p:nvPicPr>
          <p:cNvPr id="9" name="Picture 8" descr="Illustration of a jar of baby food containing beef, tomato, peas, and macaroni">
            <a:extLst>
              <a:ext uri="{FF2B5EF4-FFF2-40B4-BE49-F238E27FC236}">
                <a16:creationId xmlns:a16="http://schemas.microsoft.com/office/drawing/2014/main" id="{535EE970-B9D7-1A44-A55C-2C2A193C86BE}"/>
              </a:ext>
            </a:extLst>
          </p:cNvPr>
          <p:cNvPicPr>
            <a:picLocks noChangeAspect="1"/>
          </p:cNvPicPr>
          <p:nvPr/>
        </p:nvPicPr>
        <p:blipFill>
          <a:blip r:embed="rId3"/>
          <a:srcRect/>
          <a:stretch/>
        </p:blipFill>
        <p:spPr>
          <a:xfrm>
            <a:off x="6055481" y="1331844"/>
            <a:ext cx="1396974" cy="2346373"/>
          </a:xfrm>
          <a:prstGeom prst="rect">
            <a:avLst/>
          </a:prstGeom>
        </p:spPr>
      </p:pic>
      <p:sp>
        <p:nvSpPr>
          <p:cNvPr id="4" name="Text Placeholder 3"/>
          <p:cNvSpPr>
            <a:spLocks noGrp="1"/>
          </p:cNvSpPr>
          <p:nvPr>
            <p:ph type="body" sz="quarter" idx="11"/>
          </p:nvPr>
        </p:nvSpPr>
        <p:spPr>
          <a:xfrm>
            <a:off x="6245352" y="2638894"/>
            <a:ext cx="1106424" cy="1014984"/>
          </a:xfrm>
        </p:spPr>
        <p:txBody>
          <a:bodyPr/>
          <a:lstStyle/>
          <a:p>
            <a:pPr lvl="0" defTabSz="457200">
              <a:lnSpc>
                <a:spcPts val="1300"/>
              </a:lnSpc>
              <a:spcBef>
                <a:spcPts val="0"/>
              </a:spcBef>
              <a:buClrTx/>
            </a:pPr>
            <a:r>
              <a:rPr lang="en-US" sz="1000" dirty="0">
                <a:solidFill>
                  <a:srgbClr val="FFFFFF"/>
                </a:solidFill>
                <a:latin typeface="Helvetica" pitchFamily="2" charset="0"/>
                <a:cs typeface="+mn-cs"/>
              </a:rPr>
              <a:t>Contains:</a:t>
            </a:r>
          </a:p>
          <a:p>
            <a:pPr lvl="0" algn="l" defTabSz="457200">
              <a:lnSpc>
                <a:spcPct val="100000"/>
              </a:lnSpc>
              <a:spcBef>
                <a:spcPts val="0"/>
              </a:spcBef>
              <a:buClrTx/>
            </a:pPr>
            <a:r>
              <a:rPr lang="en-US" sz="900" dirty="0">
                <a:solidFill>
                  <a:srgbClr val="FFFFFF"/>
                </a:solidFill>
                <a:latin typeface="Helvetica" pitchFamily="2" charset="0"/>
                <a:cs typeface="+mn-cs"/>
              </a:rPr>
              <a:t>1 Tbsp. Beef</a:t>
            </a:r>
          </a:p>
          <a:p>
            <a:pPr lvl="0" algn="l" defTabSz="457200">
              <a:lnSpc>
                <a:spcPct val="100000"/>
              </a:lnSpc>
              <a:spcBef>
                <a:spcPts val="0"/>
              </a:spcBef>
              <a:buClrTx/>
            </a:pPr>
            <a:r>
              <a:rPr lang="en-US" sz="900" dirty="0">
                <a:solidFill>
                  <a:srgbClr val="FFFFFF"/>
                </a:solidFill>
                <a:latin typeface="Helvetica" pitchFamily="2" charset="0"/>
                <a:cs typeface="+mn-cs"/>
              </a:rPr>
              <a:t>2 Tbsp. Tomato</a:t>
            </a:r>
          </a:p>
          <a:p>
            <a:pPr lvl="0" algn="l" defTabSz="457200">
              <a:lnSpc>
                <a:spcPct val="100000"/>
              </a:lnSpc>
              <a:spcBef>
                <a:spcPts val="0"/>
              </a:spcBef>
              <a:buClrTx/>
            </a:pPr>
            <a:r>
              <a:rPr lang="en-US" sz="900" dirty="0">
                <a:solidFill>
                  <a:srgbClr val="FFFFFF"/>
                </a:solidFill>
                <a:latin typeface="Helvetica" pitchFamily="2" charset="0"/>
                <a:cs typeface="+mn-cs"/>
              </a:rPr>
              <a:t>3 Tbsp. Peas</a:t>
            </a:r>
          </a:p>
          <a:p>
            <a:pPr lvl="0" algn="l" defTabSz="457200">
              <a:lnSpc>
                <a:spcPct val="100000"/>
              </a:lnSpc>
              <a:spcBef>
                <a:spcPts val="0"/>
              </a:spcBef>
              <a:buClrTx/>
            </a:pPr>
            <a:r>
              <a:rPr lang="en-US" sz="900" dirty="0">
                <a:solidFill>
                  <a:srgbClr val="FFFFFF"/>
                </a:solidFill>
                <a:latin typeface="Helvetica" pitchFamily="2" charset="0"/>
                <a:cs typeface="+mn-cs"/>
              </a:rPr>
              <a:t>1 Tbsp. Macaroni</a:t>
            </a:r>
            <a:endParaRPr lang="en-US" sz="1300" dirty="0">
              <a:solidFill>
                <a:srgbClr val="000000"/>
              </a:solidFill>
              <a:latin typeface="Helvetica" pitchFamily="2" charset="0"/>
              <a:cs typeface="+mn-cs"/>
            </a:endParaRPr>
          </a:p>
        </p:txBody>
      </p:sp>
      <p:sp>
        <p:nvSpPr>
          <p:cNvPr id="5" name="Text Placeholder 4"/>
          <p:cNvSpPr>
            <a:spLocks noGrp="1"/>
          </p:cNvSpPr>
          <p:nvPr>
            <p:ph type="body" sz="quarter" idx="12"/>
          </p:nvPr>
        </p:nvSpPr>
        <p:spPr/>
        <p:txBody>
          <a:bodyPr/>
          <a:lstStyle/>
          <a:p>
            <a:pPr lvl="0">
              <a:lnSpc>
                <a:spcPct val="100000"/>
              </a:lnSpc>
              <a:spcBef>
                <a:spcPts val="0"/>
              </a:spcBef>
            </a:pPr>
            <a:r>
              <a:rPr lang="en-US" dirty="0">
                <a:solidFill>
                  <a:prstClr val="black"/>
                </a:solidFill>
                <a:latin typeface="Helvetica" pitchFamily="2" charset="0"/>
                <a:cs typeface="+mn-cs"/>
              </a:rPr>
              <a:t>Creditable</a:t>
            </a:r>
            <a:endParaRPr lang="en-US" b="0" dirty="0">
              <a:solidFill>
                <a:prstClr val="black"/>
              </a:solidFill>
              <a:latin typeface="Helvetica" pitchFamily="2" charset="0"/>
              <a:cs typeface="+mn-cs"/>
            </a:endParaRPr>
          </a:p>
        </p:txBody>
      </p:sp>
      <p:graphicFrame>
        <p:nvGraphicFramePr>
          <p:cNvPr id="11" name="Table Placeholder 10"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Text emphasized). Grains/Meats/Meat Alternates.&#10;&#10;Row header Poultry (chicken, turkey). Grains/Meats/Meat Alternates.&#10;&#10;Row header Ready-to-Eat Cereal. Grains/Meats/Meat Alternates.&#10;&#10;Row header Vegetables (not freeze-dried, not juice) (Text emphasized). Vegetables/Fruit.&#10;&#10;Row header Yogurt (not soy yogurt). Grains/Meats/Meat Alternates."/>
          <p:cNvGraphicFramePr>
            <a:graphicFrameLocks noGrp="1"/>
          </p:cNvGraphicFramePr>
          <p:nvPr>
            <p:ph type="tbl" sz="quarter" idx="13"/>
            <p:extLst>
              <p:ext uri="{D42A27DB-BD31-4B8C-83A1-F6EECF244321}">
                <p14:modId xmlns:p14="http://schemas.microsoft.com/office/powerpoint/2010/main" val="109622292"/>
              </p:ext>
            </p:extLst>
          </p:nvPr>
        </p:nvGraphicFramePr>
        <p:xfrm>
          <a:off x="639763" y="1709738"/>
          <a:ext cx="4902200" cy="1700212"/>
        </p:xfrm>
        <a:graphic>
          <a:graphicData uri="http://schemas.openxmlformats.org/drawingml/2006/table">
            <a:tbl>
              <a:tblPr firstRow="1" bandRow="1">
                <a:tableStyleId>{5C22544A-7EE6-4342-B048-85BDC9FD1C3A}</a:tableStyleId>
              </a:tblPr>
              <a:tblGrid>
                <a:gridCol w="2451100">
                  <a:extLst>
                    <a:ext uri="{9D8B030D-6E8A-4147-A177-3AD203B41FA5}">
                      <a16:colId xmlns:a16="http://schemas.microsoft.com/office/drawing/2014/main" val="48522048"/>
                    </a:ext>
                  </a:extLst>
                </a:gridCol>
                <a:gridCol w="2451100">
                  <a:extLst>
                    <a:ext uri="{9D8B030D-6E8A-4147-A177-3AD203B41FA5}">
                      <a16:colId xmlns:a16="http://schemas.microsoft.com/office/drawing/2014/main" val="1560859756"/>
                    </a:ext>
                  </a:extLst>
                </a:gridCol>
              </a:tblGrid>
              <a:tr h="197262">
                <a:tc>
                  <a:txBody>
                    <a:bodyPr/>
                    <a:lstStyle/>
                    <a:p>
                      <a:pPr algn="ctr"/>
                      <a:r>
                        <a:rPr lang="en-US" sz="1000" b="1" dirty="0">
                          <a:solidFill>
                            <a:schemeClr val="bg1"/>
                          </a:solidFill>
                          <a:effectLst/>
                          <a:latin typeface="Helvetica" pitchFamily="2" charset="0"/>
                        </a:rPr>
                        <a:t>Food Item</a:t>
                      </a:r>
                      <a:endParaRPr lang="en-US" sz="1000" dirty="0">
                        <a:solidFill>
                          <a:schemeClr val="bg1"/>
                        </a:solidFill>
                        <a:effectLst/>
                        <a:latin typeface="Helvetica" pitchFamily="2" charset="0"/>
                      </a:endParaRPr>
                    </a:p>
                  </a:txBody>
                  <a:tcPr marL="0" marR="0" marT="18288" marB="18288"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algn="ctr"/>
                      <a:r>
                        <a:rPr lang="en-US" sz="1000" b="1" dirty="0">
                          <a:solidFill>
                            <a:schemeClr val="bg1"/>
                          </a:solidFill>
                          <a:effectLst/>
                          <a:latin typeface="Helvetica" pitchFamily="2" charset="0"/>
                        </a:rPr>
                        <a:t>Food Component</a:t>
                      </a:r>
                      <a:endParaRPr lang="en-US" sz="1000" dirty="0">
                        <a:solidFill>
                          <a:schemeClr val="bg1"/>
                        </a:solidFill>
                        <a:effectLst/>
                        <a:latin typeface="Helvetica" pitchFamily="2" charset="0"/>
                      </a:endParaRPr>
                    </a:p>
                  </a:txBody>
                  <a:tcPr marL="0" marR="0" marT="18288" marB="18288"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3738575420"/>
                  </a:ext>
                </a:extLst>
              </a:tr>
              <a:tr h="150295">
                <a:tc>
                  <a:txBody>
                    <a:bodyPr/>
                    <a:lstStyle/>
                    <a:p>
                      <a:pPr marL="114300" lvl="1" indent="0">
                        <a:tabLst/>
                      </a:pPr>
                      <a:r>
                        <a:rPr lang="en-US" sz="800" dirty="0">
                          <a:effectLst/>
                          <a:latin typeface="Helvetica" pitchFamily="2" charset="0"/>
                        </a:rPr>
                        <a:t>Beans</a:t>
                      </a:r>
                    </a:p>
                  </a:txBody>
                  <a:tcPr marL="0" marR="0" marT="10882" marB="10882"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800" dirty="0">
                          <a:effectLst/>
                          <a:latin typeface="Helvetica" pitchFamily="2" charset="0"/>
                        </a:rPr>
                        <a:t>Grains/Meats/Meat Alternates or Vegetables/Fruit</a:t>
                      </a:r>
                    </a:p>
                  </a:txBody>
                  <a:tcPr marL="0" marR="0" marT="10882" marB="10882"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871662663"/>
                  </a:ext>
                </a:extLst>
              </a:tr>
              <a:tr h="150295">
                <a:tc>
                  <a:txBody>
                    <a:bodyPr/>
                    <a:lstStyle/>
                    <a:p>
                      <a:pPr marL="114300" lvl="1" indent="0">
                        <a:tabLst/>
                      </a:pPr>
                      <a:r>
                        <a:rPr lang="en-US" sz="800" dirty="0">
                          <a:effectLst/>
                          <a:latin typeface="Helvetica" pitchFamily="2" charset="0"/>
                        </a:rPr>
                        <a:t>Cheese (natural or processed)</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675596104"/>
                  </a:ext>
                </a:extLst>
              </a:tr>
              <a:tr h="150295">
                <a:tc>
                  <a:txBody>
                    <a:bodyPr/>
                    <a:lstStyle/>
                    <a:p>
                      <a:pPr marL="114300" lvl="1" indent="0">
                        <a:tabLst/>
                      </a:pPr>
                      <a:r>
                        <a:rPr lang="en-US" sz="800" dirty="0">
                          <a:effectLst/>
                          <a:latin typeface="Helvetica" pitchFamily="2" charset="0"/>
                        </a:rPr>
                        <a:t>Fin fish and shellfish</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923401491"/>
                  </a:ext>
                </a:extLst>
              </a:tr>
              <a:tr h="150295">
                <a:tc>
                  <a:txBody>
                    <a:bodyPr/>
                    <a:lstStyle/>
                    <a:p>
                      <a:pPr marL="114300" lvl="1" indent="0">
                        <a:tabLst/>
                      </a:pPr>
                      <a:r>
                        <a:rPr lang="en-US" sz="800" dirty="0">
                          <a:effectLst/>
                          <a:latin typeface="Helvetica" pitchFamily="2" charset="0"/>
                        </a:rPr>
                        <a:t>Fruits (not freeze-dried, not juice)</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800" dirty="0">
                          <a:effectLst/>
                          <a:latin typeface="Helvetica" pitchFamily="2" charset="0"/>
                        </a:rPr>
                        <a:t>Vegetables/Fruit</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296026301"/>
                  </a:ext>
                </a:extLst>
              </a:tr>
              <a:tr h="150295">
                <a:tc>
                  <a:txBody>
                    <a:bodyPr/>
                    <a:lstStyle/>
                    <a:p>
                      <a:pPr marL="114300" lvl="1" indent="0">
                        <a:tabLst/>
                      </a:pPr>
                      <a:r>
                        <a:rPr lang="en-US" sz="800" dirty="0">
                          <a:effectLst/>
                          <a:latin typeface="Helvetica" pitchFamily="2" charset="0"/>
                        </a:rPr>
                        <a:t>Iron-fortified infant cereal*</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402283147"/>
                  </a:ext>
                </a:extLst>
              </a:tr>
              <a:tr h="150295">
                <a:tc>
                  <a:txBody>
                    <a:bodyPr/>
                    <a:lstStyle/>
                    <a:p>
                      <a:pPr marL="114300" lvl="1" indent="0">
                        <a:tabLst/>
                      </a:pPr>
                      <a:r>
                        <a:rPr lang="en-US" sz="800" dirty="0">
                          <a:effectLst/>
                          <a:latin typeface="Helvetica" pitchFamily="2" charset="0"/>
                        </a:rPr>
                        <a:t>Meats (beef, pork) </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875766764"/>
                  </a:ext>
                </a:extLst>
              </a:tr>
              <a:tr h="150295">
                <a:tc>
                  <a:txBody>
                    <a:bodyPr/>
                    <a:lstStyle/>
                    <a:p>
                      <a:pPr marL="114300" lvl="1" indent="0">
                        <a:tabLst/>
                      </a:pPr>
                      <a:r>
                        <a:rPr lang="en-US" sz="800" dirty="0">
                          <a:effectLst/>
                          <a:latin typeface="Helvetica" pitchFamily="2" charset="0"/>
                        </a:rPr>
                        <a:t>Poultry (chicken, turkey)</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27395215"/>
                  </a:ext>
                </a:extLst>
              </a:tr>
              <a:tr h="150295">
                <a:tc>
                  <a:txBody>
                    <a:bodyPr/>
                    <a:lstStyle/>
                    <a:p>
                      <a:pPr marL="114300" lvl="1" indent="0">
                        <a:tabLst/>
                      </a:pPr>
                      <a:r>
                        <a:rPr lang="en-US" sz="800" dirty="0">
                          <a:effectLst/>
                          <a:latin typeface="Helvetica" pitchFamily="2" charset="0"/>
                        </a:rPr>
                        <a:t>Ready-to-Eat Cereal</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800" dirty="0">
                          <a:effectLst/>
                          <a:latin typeface="Helvetica" pitchFamily="2" charset="0"/>
                        </a:rPr>
                        <a:t>Grains (creditable at snack only)</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3395892744"/>
                  </a:ext>
                </a:extLst>
              </a:tr>
              <a:tr h="150295">
                <a:tc>
                  <a:txBody>
                    <a:bodyPr/>
                    <a:lstStyle/>
                    <a:p>
                      <a:pPr marL="114300" lvl="1" indent="0">
                        <a:tabLst/>
                      </a:pPr>
                      <a:r>
                        <a:rPr lang="en-US" sz="800" dirty="0">
                          <a:effectLst/>
                          <a:latin typeface="Helvetica" pitchFamily="2" charset="0"/>
                        </a:rPr>
                        <a:t>Vegetables (not freeze-dried, not juice)</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800" dirty="0">
                          <a:effectLst/>
                          <a:latin typeface="Helvetica" pitchFamily="2" charset="0"/>
                        </a:rPr>
                        <a:t>Vegetables/Fruit</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070544681"/>
                  </a:ext>
                </a:extLst>
              </a:tr>
              <a:tr h="150295">
                <a:tc>
                  <a:txBody>
                    <a:bodyPr/>
                    <a:lstStyle/>
                    <a:p>
                      <a:pPr marL="114300" lvl="1" indent="0">
                        <a:tabLst/>
                      </a:pPr>
                      <a:r>
                        <a:rPr lang="en-US" sz="800" dirty="0">
                          <a:effectLst/>
                          <a:latin typeface="Helvetica" pitchFamily="2" charset="0"/>
                        </a:rPr>
                        <a:t>Yogurt (not soy yogurt) </a:t>
                      </a:r>
                    </a:p>
                  </a:txBody>
                  <a:tcPr marL="0" marR="0" marT="10882" marB="10882"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800" dirty="0">
                          <a:effectLst/>
                          <a:latin typeface="Helvetica" pitchFamily="2" charset="0"/>
                        </a:rPr>
                        <a:t>Grains/Meats/Meat Alternates</a:t>
                      </a:r>
                    </a:p>
                  </a:txBody>
                  <a:tcPr marL="0" marR="0" marT="10882" marB="10882"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1710336305"/>
                  </a:ext>
                </a:extLst>
              </a:tr>
            </a:tbl>
          </a:graphicData>
        </a:graphic>
      </p:graphicFrame>
      <p:sp>
        <p:nvSpPr>
          <p:cNvPr id="12" name="Rounded Rectangle 11" descr="Outline around &quot;Meats (beef, pork)&quot; and &quot;Grains/Meats/Meat Alternates&quot;">
            <a:extLst>
              <a:ext uri="{FF2B5EF4-FFF2-40B4-BE49-F238E27FC236}">
                <a16:creationId xmlns:a16="http://schemas.microsoft.com/office/drawing/2014/main" id="{61D6465A-C6A7-F242-82FC-B11E916A67F3}"/>
              </a:ext>
            </a:extLst>
          </p:cNvPr>
          <p:cNvSpPr/>
          <p:nvPr/>
        </p:nvSpPr>
        <p:spPr>
          <a:xfrm>
            <a:off x="676834" y="2668658"/>
            <a:ext cx="4820673" cy="129650"/>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descr="Outline around &quot;Vegetables (not freeze-dried, not juice)&quot; and &quot;Vegetables/Fruit&quot;">
            <a:extLst>
              <a:ext uri="{FF2B5EF4-FFF2-40B4-BE49-F238E27FC236}">
                <a16:creationId xmlns:a16="http://schemas.microsoft.com/office/drawing/2014/main" id="{CB686C89-DFE5-F145-A43E-B5F711A576C0}"/>
              </a:ext>
            </a:extLst>
          </p:cNvPr>
          <p:cNvSpPr/>
          <p:nvPr/>
        </p:nvSpPr>
        <p:spPr>
          <a:xfrm>
            <a:off x="676835" y="3118330"/>
            <a:ext cx="4820672" cy="129650"/>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4"/>
          </p:nvPr>
        </p:nvSpPr>
        <p:spPr>
          <a:xfrm>
            <a:off x="4453128" y="3675888"/>
            <a:ext cx="4480560" cy="310896"/>
          </a:xfrm>
        </p:spPr>
        <p:txBody>
          <a:bodyPr lIns="0"/>
          <a:lstStyle/>
          <a:p>
            <a:pPr lvl="0" algn="ctr" defTabSz="457200">
              <a:lnSpc>
                <a:spcPct val="100000"/>
              </a:lnSpc>
              <a:spcBef>
                <a:spcPts val="0"/>
              </a:spcBef>
            </a:pPr>
            <a:r>
              <a:rPr lang="en-US" sz="1800" dirty="0">
                <a:solidFill>
                  <a:srgbClr val="000000">
                    <a:lumMod val="65000"/>
                    <a:lumOff val="35000"/>
                  </a:srgbClr>
                </a:solidFill>
              </a:rPr>
              <a:t>Grains/Meats/Meat Alternates Component</a:t>
            </a:r>
            <a:br>
              <a:rPr lang="en-US" sz="1800" dirty="0">
                <a:solidFill>
                  <a:srgbClr val="000000">
                    <a:lumMod val="65000"/>
                    <a:lumOff val="35000"/>
                  </a:srgbClr>
                </a:solidFill>
              </a:rPr>
            </a:br>
            <a:r>
              <a:rPr lang="en-US" sz="1800" dirty="0">
                <a:solidFill>
                  <a:srgbClr val="000000">
                    <a:lumMod val="65000"/>
                    <a:lumOff val="35000"/>
                  </a:srgbClr>
                </a:solidFill>
              </a:rPr>
              <a:t>Vegetables/Fruit Component</a:t>
            </a:r>
          </a:p>
        </p:txBody>
      </p:sp>
    </p:spTree>
    <p:extLst>
      <p:ext uri="{BB962C8B-B14F-4D97-AF65-F5344CB8AC3E}">
        <p14:creationId xmlns:p14="http://schemas.microsoft.com/office/powerpoint/2010/main" val="239415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endParaRPr lang="en-US" sz="8800" dirty="0">
              <a:solidFill>
                <a:srgbClr val="FEE5AD"/>
              </a:solidFill>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0" y="2112264"/>
            <a:ext cx="2962656" cy="1673352"/>
          </a:xfrm>
        </p:spPr>
        <p:txBody>
          <a:bodyPr/>
          <a:lstStyle/>
          <a:p>
            <a:r>
              <a:rPr lang="en-US" sz="2000" b="1" dirty="0">
                <a:solidFill>
                  <a:prstClr val="white"/>
                </a:solidFill>
              </a:rPr>
              <a:t>Try It Out!</a:t>
            </a:r>
            <a:br>
              <a:rPr lang="en-US" sz="2000" dirty="0">
                <a:solidFill>
                  <a:prstClr val="white"/>
                </a:solidFill>
              </a:rPr>
            </a:br>
            <a:r>
              <a:rPr lang="en-US" sz="2000" dirty="0">
                <a:solidFill>
                  <a:prstClr val="white"/>
                </a:solidFill>
              </a:rPr>
              <a:t>The ingredients are squash, turkey, and cooked grains.</a:t>
            </a:r>
            <a:endParaRPr lang="en-US" dirty="0"/>
          </a:p>
        </p:txBody>
      </p:sp>
      <p:sp>
        <p:nvSpPr>
          <p:cNvPr id="2" name="Text Placeholder 1"/>
          <p:cNvSpPr>
            <a:spLocks noGrp="1"/>
          </p:cNvSpPr>
          <p:nvPr>
            <p:ph type="body" sz="quarter" idx="10"/>
          </p:nvPr>
        </p:nvSpPr>
        <p:spPr>
          <a:xfrm>
            <a:off x="3566160" y="548640"/>
            <a:ext cx="5486400" cy="310896"/>
          </a:xfrm>
        </p:spPr>
        <p:txBody>
          <a:bodyPr/>
          <a:lstStyle/>
          <a:p>
            <a:pPr lvl="0">
              <a:lnSpc>
                <a:spcPct val="100000"/>
              </a:lnSpc>
            </a:pPr>
            <a:r>
              <a:rPr lang="en-US" sz="2000" dirty="0">
                <a:solidFill>
                  <a:prstClr val="black">
                    <a:lumMod val="65000"/>
                    <a:lumOff val="35000"/>
                  </a:prstClr>
                </a:solidFill>
                <a:latin typeface="Helvetica" pitchFamily="2" charset="0"/>
              </a:rPr>
              <a:t>Does the combination baby food only include ingredients from one food component?</a:t>
            </a:r>
          </a:p>
        </p:txBody>
      </p:sp>
      <p:sp>
        <p:nvSpPr>
          <p:cNvPr id="5" name="Text Placeholder 4"/>
          <p:cNvSpPr>
            <a:spLocks noGrp="1"/>
          </p:cNvSpPr>
          <p:nvPr>
            <p:ph type="body" sz="quarter" idx="11"/>
          </p:nvPr>
        </p:nvSpPr>
        <p:spPr>
          <a:xfrm>
            <a:off x="3566160" y="1280160"/>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No</a:t>
            </a:r>
          </a:p>
        </p:txBody>
      </p:sp>
      <p:pic>
        <p:nvPicPr>
          <p:cNvPr id="8" name="Picture 7" descr="Illustration of a baby food tub containing squash, turkey, and cooked grains">
            <a:extLst>
              <a:ext uri="{FF2B5EF4-FFF2-40B4-BE49-F238E27FC236}">
                <a16:creationId xmlns:a16="http://schemas.microsoft.com/office/drawing/2014/main" id="{C51E1199-853B-C24B-93A3-0F6C6F1A57C9}"/>
              </a:ext>
            </a:extLst>
          </p:cNvPr>
          <p:cNvPicPr>
            <a:picLocks noChangeAspect="1"/>
          </p:cNvPicPr>
          <p:nvPr/>
        </p:nvPicPr>
        <p:blipFill>
          <a:blip r:embed="rId3"/>
          <a:srcRect/>
          <a:stretch/>
        </p:blipFill>
        <p:spPr>
          <a:xfrm>
            <a:off x="4192494" y="2571750"/>
            <a:ext cx="3759200" cy="1943100"/>
          </a:xfrm>
          <a:prstGeom prst="rect">
            <a:avLst/>
          </a:prstGeom>
        </p:spPr>
      </p:pic>
      <p:sp>
        <p:nvSpPr>
          <p:cNvPr id="6" name="Text Placeholder 5"/>
          <p:cNvSpPr>
            <a:spLocks noGrp="1"/>
          </p:cNvSpPr>
          <p:nvPr>
            <p:ph type="body" sz="quarter" idx="12"/>
          </p:nvPr>
        </p:nvSpPr>
        <p:spPr/>
        <p:txBody>
          <a:bodyPr/>
          <a:lstStyle/>
          <a:p>
            <a:pPr lvl="0" defTabSz="457200">
              <a:lnSpc>
                <a:spcPts val="1300"/>
              </a:lnSpc>
              <a:spcBef>
                <a:spcPts val="0"/>
              </a:spcBef>
              <a:spcAft>
                <a:spcPts val="300"/>
              </a:spcAft>
            </a:pPr>
            <a:r>
              <a:rPr lang="en-US" sz="1600" dirty="0">
                <a:solidFill>
                  <a:prstClr val="white"/>
                </a:solidFill>
                <a:latin typeface="Helvetica" pitchFamily="2" charset="0"/>
                <a:cs typeface="+mn-cs"/>
              </a:rPr>
              <a:t>Contains:</a:t>
            </a:r>
          </a:p>
          <a:p>
            <a:pPr lvl="0" defTabSz="457200">
              <a:lnSpc>
                <a:spcPct val="100000"/>
              </a:lnSpc>
              <a:spcBef>
                <a:spcPts val="0"/>
              </a:spcBef>
              <a:spcAft>
                <a:spcPts val="400"/>
              </a:spcAft>
            </a:pPr>
            <a:r>
              <a:rPr lang="en-US" dirty="0">
                <a:solidFill>
                  <a:prstClr val="white"/>
                </a:solidFill>
                <a:latin typeface="Helvetica" pitchFamily="2" charset="0"/>
                <a:cs typeface="+mn-cs"/>
              </a:rPr>
              <a:t>4 Tbsp. Squash</a:t>
            </a:r>
          </a:p>
          <a:p>
            <a:pPr lvl="0" defTabSz="457200">
              <a:lnSpc>
                <a:spcPct val="100000"/>
              </a:lnSpc>
              <a:spcBef>
                <a:spcPts val="0"/>
              </a:spcBef>
              <a:spcAft>
                <a:spcPts val="400"/>
              </a:spcAft>
            </a:pPr>
            <a:r>
              <a:rPr lang="en-US" dirty="0">
                <a:solidFill>
                  <a:prstClr val="white"/>
                </a:solidFill>
                <a:latin typeface="Helvetica" pitchFamily="2" charset="0"/>
                <a:cs typeface="+mn-cs"/>
              </a:rPr>
              <a:t>1 Tbsp. Turkey</a:t>
            </a:r>
          </a:p>
          <a:p>
            <a:pPr lvl="0" defTabSz="457200">
              <a:lnSpc>
                <a:spcPct val="100000"/>
              </a:lnSpc>
              <a:spcBef>
                <a:spcPts val="0"/>
              </a:spcBef>
              <a:spcAft>
                <a:spcPts val="400"/>
              </a:spcAft>
            </a:pPr>
            <a:r>
              <a:rPr lang="en-US" dirty="0">
                <a:solidFill>
                  <a:prstClr val="white"/>
                </a:solidFill>
                <a:latin typeface="Helvetica" pitchFamily="2" charset="0"/>
                <a:cs typeface="+mn-cs"/>
              </a:rPr>
              <a:t>2 Tbsp. Cooked Grains</a:t>
            </a:r>
          </a:p>
        </p:txBody>
      </p:sp>
    </p:spTree>
    <p:extLst>
      <p:ext uri="{BB962C8B-B14F-4D97-AF65-F5344CB8AC3E}">
        <p14:creationId xmlns:p14="http://schemas.microsoft.com/office/powerpoint/2010/main" val="158971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p:txBody>
          <a:bodyPr/>
          <a:lstStyle/>
          <a:p>
            <a:r>
              <a:rPr lang="en-US" sz="2000" b="1" dirty="0">
                <a:solidFill>
                  <a:prstClr val="white"/>
                </a:solidFill>
              </a:rPr>
              <a:t>Try It Out! </a:t>
            </a:r>
            <a:br>
              <a:rPr lang="en-US" sz="2000" dirty="0">
                <a:solidFill>
                  <a:prstClr val="white"/>
                </a:solidFill>
              </a:rPr>
            </a:br>
            <a:r>
              <a:rPr lang="en-US" sz="2000" dirty="0">
                <a:solidFill>
                  <a:prstClr val="white"/>
                </a:solidFill>
              </a:rPr>
              <a:t>The ingredients are squash, turkey, and cooked grains.</a:t>
            </a:r>
            <a:endParaRPr lang="en-US" dirty="0"/>
          </a:p>
        </p:txBody>
      </p:sp>
      <p:sp>
        <p:nvSpPr>
          <p:cNvPr id="2" name="Text Placeholder 1"/>
          <p:cNvSpPr>
            <a:spLocks noGrp="1"/>
          </p:cNvSpPr>
          <p:nvPr>
            <p:ph type="body" sz="quarter" idx="10"/>
          </p:nvPr>
        </p:nvSpPr>
        <p:spPr>
          <a:xfrm>
            <a:off x="3566160" y="548640"/>
            <a:ext cx="5486400" cy="310896"/>
          </a:xfrm>
        </p:spPr>
        <p:txBody>
          <a:bodyPr lIns="0"/>
          <a:lstStyle/>
          <a:p>
            <a:pPr lvl="0">
              <a:lnSpc>
                <a:spcPct val="100000"/>
              </a:lnSpc>
            </a:pPr>
            <a:r>
              <a:rPr lang="en-US" sz="2000" dirty="0">
                <a:solidFill>
                  <a:prstClr val="black">
                    <a:lumMod val="65000"/>
                    <a:lumOff val="35000"/>
                  </a:prstClr>
                </a:solidFill>
                <a:latin typeface="Helvetica" pitchFamily="2" charset="0"/>
              </a:rPr>
              <a:t>Does the combination baby food only include ingredients from one food component?</a:t>
            </a:r>
          </a:p>
        </p:txBody>
      </p:sp>
      <p:sp>
        <p:nvSpPr>
          <p:cNvPr id="5" name="Text Placeholder 4"/>
          <p:cNvSpPr>
            <a:spLocks noGrp="1"/>
          </p:cNvSpPr>
          <p:nvPr>
            <p:ph type="body" sz="quarter" idx="11"/>
          </p:nvPr>
        </p:nvSpPr>
        <p:spPr>
          <a:xfrm>
            <a:off x="3566160" y="1280160"/>
            <a:ext cx="3867912" cy="612648"/>
          </a:xfrm>
        </p:spPr>
        <p:txBody>
          <a:bodyPr/>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No</a:t>
            </a:r>
          </a:p>
        </p:txBody>
      </p:sp>
      <p:pic>
        <p:nvPicPr>
          <p:cNvPr id="10" name="Picture 9" descr="Checkbox is checked on No"/>
          <p:cNvPicPr>
            <a:picLocks noChangeAspect="1"/>
          </p:cNvPicPr>
          <p:nvPr/>
        </p:nvPicPr>
        <p:blipFill>
          <a:blip r:embed="rId3"/>
          <a:stretch>
            <a:fillRect/>
          </a:stretch>
        </p:blipFill>
        <p:spPr>
          <a:xfrm>
            <a:off x="3640931" y="1371599"/>
            <a:ext cx="292334" cy="521209"/>
          </a:xfrm>
          <a:prstGeom prst="rect">
            <a:avLst/>
          </a:prstGeom>
        </p:spPr>
      </p:pic>
      <p:sp>
        <p:nvSpPr>
          <p:cNvPr id="6" name="Text Placeholder 5"/>
          <p:cNvSpPr>
            <a:spLocks noGrp="1"/>
          </p:cNvSpPr>
          <p:nvPr>
            <p:ph type="body" sz="quarter" idx="12"/>
          </p:nvPr>
        </p:nvSpPr>
        <p:spPr/>
        <p:txBody>
          <a:bodyPr tIns="27432"/>
          <a:lstStyle/>
          <a:p>
            <a:r>
              <a:rPr lang="en-US" dirty="0"/>
              <a:t>Creditable</a:t>
            </a:r>
          </a:p>
        </p:txBody>
      </p:sp>
      <p:graphicFrame>
        <p:nvGraphicFramePr>
          <p:cNvPr id="11" name="Table Placeholder 10" descr="Creditable foods table. &#10;&#10;Column header 1 Food Item. Column header 2 Food Component.&#10;&#10;Row header Beans. Grains/Meats/Meat Alternates or Vegetables/Fruit.&#10;&#10;Row header Cheese (natural or processed). Grains/Meats/Meat Alternates. &#10;&#10;Row header Fin fish and shellfish. Grains/Meats/Meat Alternates.&#10;&#10;Row header Fruits (not freeze-dried, not juice). Vegetables/Fruit.&#10;&#10;Row header Iron-fortified infant cereal* (*At snack, iron-fortified infant cereal counts toward the grains component, as there is no required meats/meat alternates component at snack.). Grains/Meats/Meat Alternates.&#10;&#10;Row header Meats (beef, pork) (Text emphasized). Grains/Meats/Meat Alternates.&#10;&#10;Row header Poultry (chicken, turkey). Grains/Meats/Meat Alternates.&#10;&#10;Row header Ready-to-Eat Cereal. Grains/Meats/Meat Alternates.&#10;&#10;Row header Vegetables (not freeze-dried, not juice) (Text emphasized). Vegetables/Fruit.&#10;&#10;Row header Yogurt (not soy yogurt). Grains/Meats/Meat Alternates."/>
          <p:cNvGraphicFramePr>
            <a:graphicFrameLocks noGrp="1"/>
          </p:cNvGraphicFramePr>
          <p:nvPr>
            <p:ph type="tbl" sz="quarter" idx="13"/>
            <p:extLst>
              <p:ext uri="{D42A27DB-BD31-4B8C-83A1-F6EECF244321}">
                <p14:modId xmlns:p14="http://schemas.microsoft.com/office/powerpoint/2010/main" val="2532625692"/>
              </p:ext>
            </p:extLst>
          </p:nvPr>
        </p:nvGraphicFramePr>
        <p:xfrm>
          <a:off x="3684588" y="2432050"/>
          <a:ext cx="4069080" cy="1802591"/>
        </p:xfrm>
        <a:graphic>
          <a:graphicData uri="http://schemas.openxmlformats.org/drawingml/2006/table">
            <a:tbl>
              <a:tblPr firstRow="1" bandRow="1">
                <a:tableStyleId>{5C22544A-7EE6-4342-B048-85BDC9FD1C3A}</a:tableStyleId>
              </a:tblPr>
              <a:tblGrid>
                <a:gridCol w="1874520">
                  <a:extLst>
                    <a:ext uri="{9D8B030D-6E8A-4147-A177-3AD203B41FA5}">
                      <a16:colId xmlns:a16="http://schemas.microsoft.com/office/drawing/2014/main" val="286554197"/>
                    </a:ext>
                  </a:extLst>
                </a:gridCol>
                <a:gridCol w="2194560">
                  <a:extLst>
                    <a:ext uri="{9D8B030D-6E8A-4147-A177-3AD203B41FA5}">
                      <a16:colId xmlns:a16="http://schemas.microsoft.com/office/drawing/2014/main" val="671846281"/>
                    </a:ext>
                  </a:extLst>
                </a:gridCol>
              </a:tblGrid>
              <a:tr h="146267">
                <a:tc>
                  <a:txBody>
                    <a:bodyPr/>
                    <a:lstStyle/>
                    <a:p>
                      <a:pPr algn="ctr"/>
                      <a:r>
                        <a:rPr lang="en-US" sz="800" b="1" dirty="0">
                          <a:solidFill>
                            <a:schemeClr val="bg1"/>
                          </a:solidFill>
                          <a:effectLst/>
                          <a:latin typeface="Helvetica" pitchFamily="2" charset="0"/>
                        </a:rPr>
                        <a:t>Food Item</a:t>
                      </a:r>
                      <a:endParaRPr lang="en-US" sz="800" dirty="0">
                        <a:solidFill>
                          <a:schemeClr val="bg1"/>
                        </a:solidFill>
                        <a:effectLst/>
                        <a:latin typeface="Helvetica" pitchFamily="2" charset="0"/>
                      </a:endParaRPr>
                    </a:p>
                  </a:txBody>
                  <a:tcPr marL="0" marR="0" marT="12870" marB="1287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D4D78"/>
                    </a:solidFill>
                  </a:tcPr>
                </a:tc>
                <a:tc>
                  <a:txBody>
                    <a:bodyPr/>
                    <a:lstStyle/>
                    <a:p>
                      <a:pPr algn="ctr"/>
                      <a:r>
                        <a:rPr lang="en-US" sz="800" b="1" dirty="0">
                          <a:solidFill>
                            <a:schemeClr val="bg1"/>
                          </a:solidFill>
                          <a:effectLst/>
                          <a:latin typeface="Helvetica" pitchFamily="2" charset="0"/>
                        </a:rPr>
                        <a:t>Food Component</a:t>
                      </a:r>
                      <a:endParaRPr lang="en-US" sz="800" dirty="0">
                        <a:solidFill>
                          <a:schemeClr val="bg1"/>
                        </a:solidFill>
                        <a:effectLst/>
                        <a:latin typeface="Helvetica" pitchFamily="2" charset="0"/>
                      </a:endParaRPr>
                    </a:p>
                  </a:txBody>
                  <a:tcPr marL="0" marR="0" marT="12870" marB="1287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D4D78"/>
                    </a:solidFill>
                  </a:tcPr>
                </a:tc>
                <a:extLst>
                  <a:ext uri="{0D108BD9-81ED-4DB2-BD59-A6C34878D82A}">
                    <a16:rowId xmlns:a16="http://schemas.microsoft.com/office/drawing/2014/main" val="3384858356"/>
                  </a:ext>
                </a:extLst>
              </a:tr>
              <a:tr h="163039">
                <a:tc>
                  <a:txBody>
                    <a:bodyPr/>
                    <a:lstStyle/>
                    <a:p>
                      <a:pPr marL="114300" lvl="1" indent="0">
                        <a:tabLst/>
                      </a:pPr>
                      <a:r>
                        <a:rPr lang="en-US" sz="700" dirty="0">
                          <a:effectLst/>
                          <a:latin typeface="Helvetica" pitchFamily="2" charset="0"/>
                        </a:rPr>
                        <a:t>Beans</a:t>
                      </a:r>
                    </a:p>
                  </a:txBody>
                  <a:tcPr marL="0" marR="26967" marT="26967" marB="1287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700" dirty="0">
                          <a:effectLst/>
                          <a:latin typeface="Helvetica" pitchFamily="2" charset="0"/>
                        </a:rPr>
                        <a:t>Grains/Meats/Meat Alternates or Vegetables/Fruit</a:t>
                      </a:r>
                    </a:p>
                  </a:txBody>
                  <a:tcPr marL="0" marR="26967" marT="26967" marB="12870"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480343708"/>
                  </a:ext>
                </a:extLst>
              </a:tr>
              <a:tr h="163039">
                <a:tc>
                  <a:txBody>
                    <a:bodyPr/>
                    <a:lstStyle/>
                    <a:p>
                      <a:pPr marL="114300" lvl="1" indent="0">
                        <a:tabLst/>
                      </a:pPr>
                      <a:r>
                        <a:rPr lang="en-US" sz="700" dirty="0">
                          <a:effectLst/>
                          <a:latin typeface="Helvetica" pitchFamily="2" charset="0"/>
                        </a:rPr>
                        <a:t>Cheese (natural or processed)</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700" dirty="0">
                          <a:effectLst/>
                          <a:latin typeface="Helvetica" pitchFamily="2" charset="0"/>
                        </a:rPr>
                        <a:t>Grains/Meats/Meat Alternates</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278426043"/>
                  </a:ext>
                </a:extLst>
              </a:tr>
              <a:tr h="163039">
                <a:tc>
                  <a:txBody>
                    <a:bodyPr/>
                    <a:lstStyle/>
                    <a:p>
                      <a:pPr marL="114300" lvl="1" indent="0">
                        <a:tabLst/>
                      </a:pPr>
                      <a:r>
                        <a:rPr lang="en-US" sz="700" dirty="0">
                          <a:effectLst/>
                          <a:latin typeface="Helvetica" pitchFamily="2" charset="0"/>
                        </a:rPr>
                        <a:t>Fin fish and shellfish</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700" dirty="0">
                          <a:effectLst/>
                          <a:latin typeface="Helvetica" pitchFamily="2" charset="0"/>
                        </a:rPr>
                        <a:t>Grains/Meats/Meat Alternates</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2449819516"/>
                  </a:ext>
                </a:extLst>
              </a:tr>
              <a:tr h="163039">
                <a:tc>
                  <a:txBody>
                    <a:bodyPr/>
                    <a:lstStyle/>
                    <a:p>
                      <a:pPr marL="114300" lvl="1" indent="0">
                        <a:tabLst/>
                      </a:pPr>
                      <a:r>
                        <a:rPr lang="en-US" sz="700" dirty="0">
                          <a:effectLst/>
                          <a:latin typeface="Helvetica" pitchFamily="2" charset="0"/>
                        </a:rPr>
                        <a:t>Fruits (not freeze-dried, not juice)</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700" dirty="0">
                          <a:effectLst/>
                          <a:latin typeface="Helvetica" pitchFamily="2" charset="0"/>
                        </a:rPr>
                        <a:t>Vegetables/Fruit</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693301205"/>
                  </a:ext>
                </a:extLst>
              </a:tr>
              <a:tr h="163039">
                <a:tc>
                  <a:txBody>
                    <a:bodyPr/>
                    <a:lstStyle/>
                    <a:p>
                      <a:pPr marL="114300" lvl="1" indent="0">
                        <a:tabLst/>
                      </a:pPr>
                      <a:r>
                        <a:rPr lang="en-US" sz="700" dirty="0">
                          <a:effectLst/>
                          <a:latin typeface="Helvetica" pitchFamily="2" charset="0"/>
                        </a:rPr>
                        <a:t>Iron-fortified infant cereal*</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700" dirty="0">
                          <a:effectLst/>
                          <a:latin typeface="Helvetica" pitchFamily="2" charset="0"/>
                        </a:rPr>
                        <a:t>Grains/Meats/Meat Alternates</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3182639902"/>
                  </a:ext>
                </a:extLst>
              </a:tr>
              <a:tr h="163039">
                <a:tc>
                  <a:txBody>
                    <a:bodyPr/>
                    <a:lstStyle/>
                    <a:p>
                      <a:pPr marL="114300" lvl="1" indent="0">
                        <a:tabLst/>
                      </a:pPr>
                      <a:r>
                        <a:rPr lang="en-US" sz="700" dirty="0">
                          <a:effectLst/>
                          <a:latin typeface="Helvetica" pitchFamily="2" charset="0"/>
                        </a:rPr>
                        <a:t>Meats (beef, pork) </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700" dirty="0">
                          <a:effectLst/>
                          <a:latin typeface="Helvetica" pitchFamily="2" charset="0"/>
                        </a:rPr>
                        <a:t>Grains/Meats/Meat Alternates</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1363170751"/>
                  </a:ext>
                </a:extLst>
              </a:tr>
              <a:tr h="163039">
                <a:tc>
                  <a:txBody>
                    <a:bodyPr/>
                    <a:lstStyle/>
                    <a:p>
                      <a:pPr marL="114300" lvl="1" indent="0">
                        <a:tabLst/>
                      </a:pPr>
                      <a:r>
                        <a:rPr lang="en-US" sz="700" dirty="0">
                          <a:effectLst/>
                          <a:latin typeface="Helvetica" pitchFamily="2" charset="0"/>
                        </a:rPr>
                        <a:t>Poultry (chicken, turkey)</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700" dirty="0">
                          <a:effectLst/>
                          <a:latin typeface="Helvetica" pitchFamily="2" charset="0"/>
                        </a:rPr>
                        <a:t>Grains/Meats/Meat Alternates</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4281884940"/>
                  </a:ext>
                </a:extLst>
              </a:tr>
              <a:tr h="163039">
                <a:tc>
                  <a:txBody>
                    <a:bodyPr/>
                    <a:lstStyle/>
                    <a:p>
                      <a:pPr marL="114300" lvl="1" indent="0">
                        <a:tabLst/>
                      </a:pPr>
                      <a:r>
                        <a:rPr lang="en-US" sz="700" dirty="0">
                          <a:effectLst/>
                          <a:latin typeface="Helvetica" pitchFamily="2" charset="0"/>
                        </a:rPr>
                        <a:t>Ready-to-Eat Cereal</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700" dirty="0">
                          <a:effectLst/>
                          <a:latin typeface="Helvetica" pitchFamily="2" charset="0"/>
                        </a:rPr>
                        <a:t>Grains (creditable at snack only)</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1857743508"/>
                  </a:ext>
                </a:extLst>
              </a:tr>
              <a:tr h="163039">
                <a:tc>
                  <a:txBody>
                    <a:bodyPr/>
                    <a:lstStyle/>
                    <a:p>
                      <a:pPr marL="114300" lvl="1" indent="0">
                        <a:tabLst/>
                      </a:pPr>
                      <a:r>
                        <a:rPr lang="en-US" sz="700" dirty="0">
                          <a:effectLst/>
                          <a:latin typeface="Helvetica" pitchFamily="2" charset="0"/>
                        </a:rPr>
                        <a:t>Vegetables (not freeze-dried, not juice)</a:t>
                      </a:r>
                    </a:p>
                  </a:txBody>
                  <a:tcPr marL="0" marR="26967" marT="26967" marB="1287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A4D2"/>
                    </a:solidFill>
                  </a:tcPr>
                </a:tc>
                <a:tc>
                  <a:txBody>
                    <a:bodyPr/>
                    <a:lstStyle/>
                    <a:p>
                      <a:pPr marL="114300" lvl="1" indent="0">
                        <a:tabLst/>
                      </a:pPr>
                      <a:r>
                        <a:rPr lang="en-US" sz="700" dirty="0">
                          <a:effectLst/>
                          <a:latin typeface="Helvetica" pitchFamily="2" charset="0"/>
                        </a:rPr>
                        <a:t>Vegetables/Fruit</a:t>
                      </a:r>
                    </a:p>
                  </a:txBody>
                  <a:tcPr marL="0" marR="26967" marT="26967" marB="1287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A4D2"/>
                    </a:solidFill>
                  </a:tcPr>
                </a:tc>
                <a:extLst>
                  <a:ext uri="{0D108BD9-81ED-4DB2-BD59-A6C34878D82A}">
                    <a16:rowId xmlns:a16="http://schemas.microsoft.com/office/drawing/2014/main" val="1722801249"/>
                  </a:ext>
                </a:extLst>
              </a:tr>
              <a:tr h="185810">
                <a:tc>
                  <a:txBody>
                    <a:bodyPr/>
                    <a:lstStyle/>
                    <a:p>
                      <a:pPr marL="114300" lvl="1" indent="0">
                        <a:tabLst/>
                      </a:pPr>
                      <a:r>
                        <a:rPr lang="en-US" sz="700" dirty="0">
                          <a:effectLst/>
                          <a:latin typeface="Helvetica" pitchFamily="2" charset="0"/>
                        </a:rPr>
                        <a:t>Yogurt (not soy yogurt) </a:t>
                      </a:r>
                    </a:p>
                  </a:txBody>
                  <a:tcPr marL="0" marR="26967" marT="26967" marB="53933"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3D7EC"/>
                    </a:solidFill>
                  </a:tcPr>
                </a:tc>
                <a:tc>
                  <a:txBody>
                    <a:bodyPr/>
                    <a:lstStyle/>
                    <a:p>
                      <a:pPr marL="114300" lvl="1" indent="0">
                        <a:tabLst/>
                      </a:pPr>
                      <a:r>
                        <a:rPr lang="en-US" sz="700" dirty="0">
                          <a:effectLst/>
                          <a:latin typeface="Helvetica" pitchFamily="2" charset="0"/>
                        </a:rPr>
                        <a:t>Grains/Meats/Meat Alternates</a:t>
                      </a:r>
                    </a:p>
                  </a:txBody>
                  <a:tcPr marL="0" marR="26967" marT="26967" marB="53933"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3D7EC"/>
                    </a:solidFill>
                  </a:tcPr>
                </a:tc>
                <a:extLst>
                  <a:ext uri="{0D108BD9-81ED-4DB2-BD59-A6C34878D82A}">
                    <a16:rowId xmlns:a16="http://schemas.microsoft.com/office/drawing/2014/main" val="2974211104"/>
                  </a:ext>
                </a:extLst>
              </a:tr>
            </a:tbl>
          </a:graphicData>
        </a:graphic>
      </p:graphicFrame>
      <p:sp>
        <p:nvSpPr>
          <p:cNvPr id="12" name="Rounded Rectangle 11" descr="Outline around &quot;Poultry (chicken/turkey)&quot; and &quot;Grains/Meats/Meat Alternates&quot;">
            <a:extLst>
              <a:ext uri="{FF2B5EF4-FFF2-40B4-BE49-F238E27FC236}">
                <a16:creationId xmlns:a16="http://schemas.microsoft.com/office/drawing/2014/main" id="{D22E8238-13F2-6B46-A98E-AEE25B1C0A77}"/>
              </a:ext>
            </a:extLst>
          </p:cNvPr>
          <p:cNvSpPr/>
          <p:nvPr/>
        </p:nvSpPr>
        <p:spPr>
          <a:xfrm>
            <a:off x="3719494" y="3559172"/>
            <a:ext cx="3993596" cy="162560"/>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Rounded Rectangle 12" descr="Outline around &quot;Vegetables (not freeze-dried, not juice)&quot; and &quot;Vegetables/Fruit&quot;">
            <a:extLst>
              <a:ext uri="{FF2B5EF4-FFF2-40B4-BE49-F238E27FC236}">
                <a16:creationId xmlns:a16="http://schemas.microsoft.com/office/drawing/2014/main" id="{B7F7C975-FCBF-874D-9674-FEED8346CABC}"/>
              </a:ext>
            </a:extLst>
          </p:cNvPr>
          <p:cNvSpPr/>
          <p:nvPr/>
        </p:nvSpPr>
        <p:spPr>
          <a:xfrm>
            <a:off x="3719494" y="3880879"/>
            <a:ext cx="4000082" cy="162560"/>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9" name="Picture 8" descr="Illustration of a baby food tub containing squash, turkey, and cooked grains">
            <a:extLst>
              <a:ext uri="{FF2B5EF4-FFF2-40B4-BE49-F238E27FC236}">
                <a16:creationId xmlns:a16="http://schemas.microsoft.com/office/drawing/2014/main" id="{57F7F0F8-53D3-0A41-9F12-B17871312597}"/>
              </a:ext>
            </a:extLst>
          </p:cNvPr>
          <p:cNvPicPr>
            <a:picLocks noChangeAspect="1"/>
          </p:cNvPicPr>
          <p:nvPr/>
        </p:nvPicPr>
        <p:blipFill>
          <a:blip r:embed="rId4"/>
          <a:srcRect/>
          <a:stretch/>
        </p:blipFill>
        <p:spPr>
          <a:xfrm>
            <a:off x="6745964" y="3860800"/>
            <a:ext cx="2322967" cy="1200723"/>
          </a:xfrm>
          <a:prstGeom prst="rect">
            <a:avLst/>
          </a:prstGeom>
        </p:spPr>
      </p:pic>
      <p:sp>
        <p:nvSpPr>
          <p:cNvPr id="8" name="Text Placeholder 7"/>
          <p:cNvSpPr>
            <a:spLocks noGrp="1"/>
          </p:cNvSpPr>
          <p:nvPr>
            <p:ph type="body" sz="quarter" idx="14"/>
          </p:nvPr>
        </p:nvSpPr>
        <p:spPr>
          <a:xfrm>
            <a:off x="7525512" y="4142232"/>
            <a:ext cx="1426464" cy="1014984"/>
          </a:xfrm>
        </p:spPr>
        <p:txBody>
          <a:bodyPr/>
          <a:lstStyle/>
          <a:p>
            <a:pPr lvl="0" defTabSz="457200">
              <a:lnSpc>
                <a:spcPts val="1300"/>
              </a:lnSpc>
              <a:spcBef>
                <a:spcPts val="0"/>
              </a:spcBef>
              <a:spcAft>
                <a:spcPts val="400"/>
              </a:spcAft>
            </a:pPr>
            <a:r>
              <a:rPr lang="en-US" sz="1000" dirty="0">
                <a:solidFill>
                  <a:prstClr val="white"/>
                </a:solidFill>
                <a:latin typeface="Helvetica" pitchFamily="2" charset="0"/>
                <a:cs typeface="+mn-cs"/>
              </a:rPr>
              <a:t>Contains:</a:t>
            </a:r>
          </a:p>
          <a:p>
            <a:pPr defTabSz="457200">
              <a:lnSpc>
                <a:spcPct val="100000"/>
              </a:lnSpc>
              <a:spcBef>
                <a:spcPts val="0"/>
              </a:spcBef>
              <a:spcAft>
                <a:spcPts val="400"/>
              </a:spcAft>
            </a:pPr>
            <a:r>
              <a:rPr lang="en-US" sz="800" b="1" dirty="0">
                <a:solidFill>
                  <a:srgbClr val="FEE6AD"/>
                </a:solidFill>
                <a:latin typeface="Helvetica" pitchFamily="2" charset="0"/>
              </a:rPr>
              <a:t>✓  </a:t>
            </a:r>
            <a:r>
              <a:rPr lang="en-US" sz="750" dirty="0">
                <a:solidFill>
                  <a:prstClr val="white"/>
                </a:solidFill>
                <a:latin typeface="Helvetica" pitchFamily="2" charset="0"/>
                <a:cs typeface="+mn-cs"/>
              </a:rPr>
              <a:t>4 Tbsp. Squash</a:t>
            </a:r>
          </a:p>
          <a:p>
            <a:pPr defTabSz="457200">
              <a:lnSpc>
                <a:spcPct val="100000"/>
              </a:lnSpc>
              <a:spcBef>
                <a:spcPts val="0"/>
              </a:spcBef>
              <a:spcAft>
                <a:spcPts val="400"/>
              </a:spcAft>
            </a:pPr>
            <a:r>
              <a:rPr lang="en-US" sz="800" b="1" dirty="0">
                <a:solidFill>
                  <a:srgbClr val="FEE6AD"/>
                </a:solidFill>
                <a:latin typeface="Helvetica" pitchFamily="2" charset="0"/>
              </a:rPr>
              <a:t>✓ </a:t>
            </a:r>
            <a:r>
              <a:rPr lang="en-US" sz="750" dirty="0">
                <a:solidFill>
                  <a:prstClr val="white"/>
                </a:solidFill>
                <a:latin typeface="Helvetica" pitchFamily="2" charset="0"/>
                <a:cs typeface="+mn-cs"/>
              </a:rPr>
              <a:t> 1 Tbsp. Turkey</a:t>
            </a:r>
          </a:p>
          <a:p>
            <a:pPr defTabSz="457200">
              <a:lnSpc>
                <a:spcPct val="100000"/>
              </a:lnSpc>
              <a:spcBef>
                <a:spcPts val="0"/>
              </a:spcBef>
              <a:spcAft>
                <a:spcPts val="400"/>
              </a:spcAft>
            </a:pPr>
            <a:r>
              <a:rPr lang="en-US" sz="800" dirty="0">
                <a:solidFill>
                  <a:srgbClr val="FEE6AD"/>
                </a:solidFill>
                <a:latin typeface="Helvetica" pitchFamily="2" charset="0"/>
              </a:rPr>
              <a:t>X  </a:t>
            </a:r>
            <a:r>
              <a:rPr lang="en-US" sz="750" dirty="0">
                <a:solidFill>
                  <a:prstClr val="white"/>
                </a:solidFill>
                <a:latin typeface="Helvetica" pitchFamily="2" charset="0"/>
                <a:cs typeface="+mn-cs"/>
              </a:rPr>
              <a:t>2 Tbsp. Cooked Grains</a:t>
            </a:r>
            <a:endParaRPr lang="en-US" sz="1300" dirty="0">
              <a:solidFill>
                <a:prstClr val="black"/>
              </a:solidFill>
              <a:latin typeface="Helvetica" pitchFamily="2" charset="0"/>
              <a:cs typeface="+mn-cs"/>
            </a:endParaRPr>
          </a:p>
        </p:txBody>
      </p:sp>
    </p:spTree>
    <p:extLst>
      <p:ext uri="{BB962C8B-B14F-4D97-AF65-F5344CB8AC3E}">
        <p14:creationId xmlns:p14="http://schemas.microsoft.com/office/powerpoint/2010/main" val="233993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Do I Credit Combination Baby Foods? </a:t>
            </a:r>
            <a:r>
              <a:rPr lang="en-US" sz="800" dirty="0">
                <a:solidFill>
                  <a:srgbClr val="FFF5EB"/>
                </a:solidFill>
              </a:rPr>
              <a:t>Step 3</a:t>
            </a:r>
            <a:endParaRPr lang="en-US" dirty="0"/>
          </a:p>
        </p:txBody>
      </p:sp>
      <p:sp>
        <p:nvSpPr>
          <p:cNvPr id="3" name="Text Placeholder 2"/>
          <p:cNvSpPr>
            <a:spLocks noGrp="1"/>
          </p:cNvSpPr>
          <p:nvPr>
            <p:ph type="body" sz="quarter" idx="10"/>
          </p:nvPr>
        </p:nvSpPr>
        <p:spPr>
          <a:xfrm>
            <a:off x="228600" y="667512"/>
            <a:ext cx="950976" cy="402336"/>
          </a:xfrm>
        </p:spPr>
        <p:txBody>
          <a:bodyPr/>
          <a:lstStyle/>
          <a:p>
            <a:pPr lvl="0" algn="l" defTabSz="457200">
              <a:lnSpc>
                <a:spcPct val="100000"/>
              </a:lnSpc>
              <a:spcBef>
                <a:spcPts val="0"/>
              </a:spcBef>
            </a:pPr>
            <a:r>
              <a:rPr lang="en-US" sz="2000" dirty="0">
                <a:solidFill>
                  <a:srgbClr val="000000">
                    <a:lumMod val="65000"/>
                    <a:lumOff val="35000"/>
                  </a:srgbClr>
                </a:solidFill>
                <a:latin typeface="Helvetica" pitchFamily="2" charset="0"/>
                <a:cs typeface="+mn-cs"/>
              </a:rPr>
              <a:t>Step 3</a:t>
            </a:r>
          </a:p>
        </p:txBody>
      </p:sp>
      <p:sp>
        <p:nvSpPr>
          <p:cNvPr id="10" name="Rounded Rectangle 9" descr="Outline around &quot;Step 3 - Is the amount of each creditable ingredient listed on the food container as a unit of volume (i.e., cups, tablespoons (tbsp), or teaspoons (tsp), etc.)?&quot;">
            <a:extLst>
              <a:ext uri="{FF2B5EF4-FFF2-40B4-BE49-F238E27FC236}">
                <a16:creationId xmlns:a16="http://schemas.microsoft.com/office/drawing/2014/main" id="{DB7A1D09-EFC7-254A-A8BB-2506D1636CFF}"/>
              </a:ext>
            </a:extLst>
          </p:cNvPr>
          <p:cNvSpPr/>
          <p:nvPr/>
        </p:nvSpPr>
        <p:spPr>
          <a:xfrm>
            <a:off x="1107669" y="2972215"/>
            <a:ext cx="6894576" cy="1033272"/>
          </a:xfrm>
          <a:prstGeom prst="roundRect">
            <a:avLst>
              <a:gd name="adj" fmla="val 4948"/>
            </a:avLst>
          </a:prstGeom>
          <a:noFill/>
          <a:ln w="34925">
            <a:solidFill>
              <a:srgbClr val="9B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338328" y="1371600"/>
            <a:ext cx="7763256" cy="3511296"/>
          </a:xfrm>
        </p:spPr>
        <p:txBody>
          <a:bodyPr/>
          <a:lstStyle/>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Look for the creditable ingredient(s) in the baby food. What component(s) do the ingredient(s) credit toward?</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Does the combination baby food only include ingredients from one food component?</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Is the amount of each creditable ingredient listed on the food container as a unit of volume (i.e., cups, tablespoons (</a:t>
            </a:r>
            <a:r>
              <a:rPr lang="en-US" sz="1800" b="0" dirty="0" err="1">
                <a:solidFill>
                  <a:srgbClr val="000000">
                    <a:lumMod val="65000"/>
                    <a:lumOff val="35000"/>
                  </a:srgbClr>
                </a:solidFill>
                <a:latin typeface="Helvetica" pitchFamily="2" charset="0"/>
              </a:rPr>
              <a:t>tbsp</a:t>
            </a:r>
            <a:r>
              <a:rPr lang="en-US" sz="1800" b="0" dirty="0">
                <a:solidFill>
                  <a:srgbClr val="000000">
                    <a:lumMod val="65000"/>
                    <a:lumOff val="35000"/>
                  </a:srgbClr>
                </a:solidFill>
                <a:latin typeface="Helvetica" pitchFamily="2" charset="0"/>
              </a:rPr>
              <a:t>), or teaspoons (tsp), etc.)?</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Compare the amount of each food component in the container with the amount required in the CACFP infant meal pattern.  </a:t>
            </a:r>
          </a:p>
        </p:txBody>
      </p:sp>
      <p:pic>
        <p:nvPicPr>
          <p:cNvPr id="13" name="Picture 12" descr="&quot;decorative&quot;">
            <a:extLst>
              <a:ext uri="{FF2B5EF4-FFF2-40B4-BE49-F238E27FC236}">
                <a16:creationId xmlns:a16="http://schemas.microsoft.com/office/drawing/2014/main" id="{1481EF48-10FA-4E86-8FAE-49F5CEE71CA5}"/>
              </a:ext>
            </a:extLst>
          </p:cNvPr>
          <p:cNvPicPr>
            <a:picLocks noChangeAspect="1"/>
          </p:cNvPicPr>
          <p:nvPr/>
        </p:nvPicPr>
        <p:blipFill>
          <a:blip r:embed="rId3"/>
          <a:stretch>
            <a:fillRect/>
          </a:stretch>
        </p:blipFill>
        <p:spPr>
          <a:xfrm>
            <a:off x="135596" y="1216152"/>
            <a:ext cx="908383" cy="3572566"/>
          </a:xfrm>
          <a:prstGeom prst="rect">
            <a:avLst/>
          </a:prstGeom>
        </p:spPr>
      </p:pic>
    </p:spTree>
    <p:extLst>
      <p:ext uri="{BB962C8B-B14F-4D97-AF65-F5344CB8AC3E}">
        <p14:creationId xmlns:p14="http://schemas.microsoft.com/office/powerpoint/2010/main" val="108438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3</a:t>
            </a:r>
          </a:p>
        </p:txBody>
      </p:sp>
      <p:sp>
        <p:nvSpPr>
          <p:cNvPr id="2" name="Title 1"/>
          <p:cNvSpPr>
            <a:spLocks noGrp="1"/>
          </p:cNvSpPr>
          <p:nvPr>
            <p:ph type="title"/>
          </p:nvPr>
        </p:nvSpPr>
        <p:spPr/>
        <p:txBody>
          <a:bodyPr/>
          <a:lstStyle/>
          <a:p>
            <a:pPr algn="l"/>
            <a:r>
              <a:rPr lang="en-US" dirty="0"/>
              <a:t>Is Each Ingredient Listed as a Unit of Volume? </a:t>
            </a:r>
          </a:p>
        </p:txBody>
      </p:sp>
      <p:sp>
        <p:nvSpPr>
          <p:cNvPr id="4" name="Text Placeholder 3"/>
          <p:cNvSpPr>
            <a:spLocks noGrp="1"/>
          </p:cNvSpPr>
          <p:nvPr>
            <p:ph type="body" sz="quarter" idx="11"/>
          </p:nvPr>
        </p:nvSpPr>
        <p:spPr>
          <a:xfrm>
            <a:off x="1307592" y="1261872"/>
            <a:ext cx="6355080" cy="475488"/>
          </a:xfrm>
        </p:spPr>
        <p:txBody>
          <a:bodyPr lIns="91440"/>
          <a:lstStyle/>
          <a:p>
            <a:pPr lvl="0" algn="l">
              <a:buClrTx/>
            </a:pPr>
            <a:r>
              <a:rPr lang="en-US" sz="2000" b="1" dirty="0">
                <a:solidFill>
                  <a:srgbClr val="000000">
                    <a:lumMod val="65000"/>
                    <a:lumOff val="35000"/>
                  </a:srgbClr>
                </a:solidFill>
                <a:latin typeface="Helvetica" pitchFamily="2" charset="0"/>
              </a:rPr>
              <a:t>Cups, Tablespoons (Tbsp.), Teaspoons (tsp.), etc.</a:t>
            </a:r>
            <a:endParaRPr lang="es-ES_tradnl" sz="2000" dirty="0">
              <a:solidFill>
                <a:srgbClr val="000000"/>
              </a:solidFill>
              <a:latin typeface="Helvetica" pitchFamily="2" charset="0"/>
            </a:endParaRPr>
          </a:p>
        </p:txBody>
      </p:sp>
      <p:pic>
        <p:nvPicPr>
          <p:cNvPr id="7" name="Picture 6" descr="Illustration of a baby food tub containing squash, turkey, and cooked grains">
            <a:extLst>
              <a:ext uri="{FF2B5EF4-FFF2-40B4-BE49-F238E27FC236}">
                <a16:creationId xmlns:a16="http://schemas.microsoft.com/office/drawing/2014/main" id="{82F3DFF8-E36D-B34D-8844-7C8C1C574F83}"/>
              </a:ext>
            </a:extLst>
          </p:cNvPr>
          <p:cNvPicPr>
            <a:picLocks noChangeAspect="1"/>
          </p:cNvPicPr>
          <p:nvPr/>
        </p:nvPicPr>
        <p:blipFill>
          <a:blip r:embed="rId3"/>
          <a:srcRect/>
          <a:stretch/>
        </p:blipFill>
        <p:spPr>
          <a:xfrm>
            <a:off x="2397561" y="2086328"/>
            <a:ext cx="3759200" cy="1943100"/>
          </a:xfrm>
          <a:prstGeom prst="rect">
            <a:avLst/>
          </a:prstGeom>
        </p:spPr>
      </p:pic>
      <p:sp>
        <p:nvSpPr>
          <p:cNvPr id="8" name="Oval 7" descr="&quot;decorative&quot;">
            <a:extLst>
              <a:ext uri="{FF2B5EF4-FFF2-40B4-BE49-F238E27FC236}">
                <a16:creationId xmlns:a16="http://schemas.microsoft.com/office/drawing/2014/main" id="{2AF5DD04-B15D-CC45-A9F8-CBAD29F0C6DE}"/>
              </a:ext>
            </a:extLst>
          </p:cNvPr>
          <p:cNvSpPr/>
          <p:nvPr/>
        </p:nvSpPr>
        <p:spPr>
          <a:xfrm>
            <a:off x="5339307" y="1795949"/>
            <a:ext cx="817454" cy="817454"/>
          </a:xfrm>
          <a:prstGeom prst="ellipse">
            <a:avLst/>
          </a:prstGeom>
          <a:solidFill>
            <a:srgbClr val="00582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2"/>
          </p:nvPr>
        </p:nvSpPr>
        <p:spPr>
          <a:xfrm>
            <a:off x="5431536" y="1810512"/>
            <a:ext cx="374904" cy="832104"/>
          </a:xfrm>
        </p:spPr>
        <p:txBody>
          <a:bodyPr/>
          <a:lstStyle/>
          <a:p>
            <a:pPr lvl="0" defTabSz="457200">
              <a:lnSpc>
                <a:spcPct val="100000"/>
              </a:lnSpc>
              <a:spcBef>
                <a:spcPts val="0"/>
              </a:spcBef>
            </a:pPr>
            <a:r>
              <a:rPr lang="en-US" sz="4800" b="1" dirty="0">
                <a:solidFill>
                  <a:srgbClr val="FFFFFF"/>
                </a:solidFill>
                <a:latin typeface="Helvetica" pitchFamily="2" charset="0"/>
                <a:cs typeface="+mn-cs"/>
              </a:rPr>
              <a:t>✓</a:t>
            </a:r>
          </a:p>
        </p:txBody>
      </p:sp>
      <p:sp>
        <p:nvSpPr>
          <p:cNvPr id="6" name="Text Placeholder 5"/>
          <p:cNvSpPr>
            <a:spLocks noGrp="1"/>
          </p:cNvSpPr>
          <p:nvPr>
            <p:ph type="body" sz="quarter" idx="13"/>
          </p:nvPr>
        </p:nvSpPr>
        <p:spPr>
          <a:xfrm>
            <a:off x="3858768" y="2670048"/>
            <a:ext cx="1911096" cy="1252728"/>
          </a:xfrm>
        </p:spPr>
        <p:txBody>
          <a:bodyPr/>
          <a:lstStyle/>
          <a:p>
            <a:pPr lvl="0" algn="ctr" defTabSz="457200">
              <a:lnSpc>
                <a:spcPts val="1300"/>
              </a:lnSpc>
              <a:spcBef>
                <a:spcPts val="0"/>
              </a:spcBef>
              <a:spcAft>
                <a:spcPts val="300"/>
              </a:spcAft>
            </a:pPr>
            <a:r>
              <a:rPr lang="en-US" sz="1600" b="0" dirty="0">
                <a:solidFill>
                  <a:srgbClr val="FFFFFF"/>
                </a:solidFill>
                <a:latin typeface="Helvetica" pitchFamily="2" charset="0"/>
              </a:rPr>
              <a:t>Contains:</a:t>
            </a:r>
          </a:p>
          <a:p>
            <a:pPr lvl="0" algn="ctr" defTabSz="457200">
              <a:lnSpc>
                <a:spcPct val="100000"/>
              </a:lnSpc>
              <a:spcBef>
                <a:spcPts val="0"/>
              </a:spcBef>
              <a:spcAft>
                <a:spcPts val="400"/>
              </a:spcAft>
            </a:pPr>
            <a:r>
              <a:rPr lang="en-US" sz="1300" b="0" dirty="0">
                <a:solidFill>
                  <a:srgbClr val="FFFFFF"/>
                </a:solidFill>
                <a:latin typeface="Helvetica" pitchFamily="2" charset="0"/>
              </a:rPr>
              <a:t>4 Tbsp. Squash</a:t>
            </a:r>
          </a:p>
          <a:p>
            <a:pPr lvl="0" algn="ctr" defTabSz="457200">
              <a:lnSpc>
                <a:spcPct val="100000"/>
              </a:lnSpc>
              <a:spcBef>
                <a:spcPts val="0"/>
              </a:spcBef>
              <a:spcAft>
                <a:spcPts val="400"/>
              </a:spcAft>
            </a:pPr>
            <a:r>
              <a:rPr lang="en-US" sz="1300" b="0" dirty="0">
                <a:solidFill>
                  <a:srgbClr val="FFFFFF"/>
                </a:solidFill>
                <a:latin typeface="Helvetica" pitchFamily="2" charset="0"/>
              </a:rPr>
              <a:t>1 Tbsp. Turkey</a:t>
            </a:r>
          </a:p>
          <a:p>
            <a:pPr lvl="0" algn="ctr" defTabSz="457200">
              <a:lnSpc>
                <a:spcPct val="100000"/>
              </a:lnSpc>
              <a:spcBef>
                <a:spcPts val="0"/>
              </a:spcBef>
              <a:spcAft>
                <a:spcPts val="400"/>
              </a:spcAft>
            </a:pPr>
            <a:r>
              <a:rPr lang="en-US" sz="1300" b="0" dirty="0">
                <a:solidFill>
                  <a:srgbClr val="FFFFFF"/>
                </a:solidFill>
                <a:latin typeface="Helvetica" pitchFamily="2" charset="0"/>
              </a:rPr>
              <a:t>2 Tbsp. Cooked Grains</a:t>
            </a:r>
            <a:endParaRPr lang="en-US" sz="1300" b="0" dirty="0">
              <a:solidFill>
                <a:srgbClr val="000000"/>
              </a:solidFill>
              <a:latin typeface="Helvetica" pitchFamily="2" charset="0"/>
            </a:endParaRPr>
          </a:p>
        </p:txBody>
      </p:sp>
    </p:spTree>
    <p:extLst>
      <p:ext uri="{BB962C8B-B14F-4D97-AF65-F5344CB8AC3E}">
        <p14:creationId xmlns:p14="http://schemas.microsoft.com/office/powerpoint/2010/main" val="376517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3</a:t>
            </a:r>
          </a:p>
        </p:txBody>
      </p:sp>
      <p:sp>
        <p:nvSpPr>
          <p:cNvPr id="2" name="Title 1"/>
          <p:cNvSpPr>
            <a:spLocks noGrp="1"/>
          </p:cNvSpPr>
          <p:nvPr>
            <p:ph type="title"/>
          </p:nvPr>
        </p:nvSpPr>
        <p:spPr/>
        <p:txBody>
          <a:bodyPr/>
          <a:lstStyle/>
          <a:p>
            <a:r>
              <a:rPr lang="en-US" dirty="0"/>
              <a:t>Is Each Ingredient Listed as a Unit of Volume? (continued) </a:t>
            </a:r>
            <a:r>
              <a:rPr lang="en-US" sz="800" dirty="0">
                <a:solidFill>
                  <a:srgbClr val="FFF5EB"/>
                </a:solidFill>
              </a:rPr>
              <a:t>Step 3 </a:t>
            </a:r>
            <a:r>
              <a:rPr lang="en-US" dirty="0"/>
              <a:t> </a:t>
            </a:r>
          </a:p>
        </p:txBody>
      </p:sp>
      <p:sp>
        <p:nvSpPr>
          <p:cNvPr id="4" name="Text Placeholder 3"/>
          <p:cNvSpPr>
            <a:spLocks noGrp="1"/>
          </p:cNvSpPr>
          <p:nvPr>
            <p:ph type="body" sz="quarter" idx="11"/>
          </p:nvPr>
        </p:nvSpPr>
        <p:spPr>
          <a:xfrm>
            <a:off x="1307592" y="1261872"/>
            <a:ext cx="6355080" cy="475488"/>
          </a:xfrm>
          <a:noFill/>
          <a:ln>
            <a:noFill/>
          </a:ln>
        </p:spPr>
        <p:txBody>
          <a:bodyPr anchor="t" anchorCtr="0"/>
          <a:lstStyle/>
          <a:p>
            <a:pPr lvl="0" defTabSz="457200">
              <a:lnSpc>
                <a:spcPct val="100000"/>
              </a:lnSpc>
              <a:spcBef>
                <a:spcPts val="0"/>
              </a:spcBef>
              <a:buClrTx/>
            </a:pPr>
            <a:r>
              <a:rPr lang="en-US" sz="2000" b="1" dirty="0">
                <a:solidFill>
                  <a:srgbClr val="000000">
                    <a:lumMod val="65000"/>
                    <a:lumOff val="35000"/>
                  </a:srgbClr>
                </a:solidFill>
                <a:latin typeface="Helvetica" pitchFamily="2" charset="0"/>
                <a:cs typeface="+mn-cs"/>
              </a:rPr>
              <a:t>Cups, Tablespoons (Tbsp.), Teaspoons (tsp.), etc.</a:t>
            </a:r>
            <a:endParaRPr lang="es-ES_tradnl" sz="2000" dirty="0">
              <a:solidFill>
                <a:srgbClr val="000000"/>
              </a:solidFill>
              <a:latin typeface="Helvetica" pitchFamily="2" charset="0"/>
              <a:cs typeface="+mn-cs"/>
            </a:endParaRPr>
          </a:p>
        </p:txBody>
      </p:sp>
      <p:sp>
        <p:nvSpPr>
          <p:cNvPr id="5" name="Text Placeholder 4"/>
          <p:cNvSpPr>
            <a:spLocks noGrp="1"/>
          </p:cNvSpPr>
          <p:nvPr>
            <p:ph type="body" sz="quarter" idx="12"/>
          </p:nvPr>
        </p:nvSpPr>
        <p:spPr>
          <a:xfrm>
            <a:off x="2386584" y="2441448"/>
            <a:ext cx="3575304" cy="1755648"/>
          </a:xfrm>
          <a:solidFill>
            <a:srgbClr val="CCD9CF"/>
          </a:solidFill>
          <a:ln w="25400">
            <a:solidFill>
              <a:srgbClr val="FCB615"/>
            </a:solidFill>
            <a:prstDash val="dash"/>
            <a:miter lim="800000"/>
          </a:ln>
        </p:spPr>
        <p:txBody>
          <a:bodyPr anchor="ctr" anchorCtr="0"/>
          <a:lstStyle/>
          <a:p>
            <a:pPr lvl="0" defTabSz="457200">
              <a:lnSpc>
                <a:spcPct val="100000"/>
              </a:lnSpc>
              <a:spcBef>
                <a:spcPts val="0"/>
              </a:spcBef>
            </a:pPr>
            <a:r>
              <a:rPr lang="en-US" sz="1800" b="1" dirty="0">
                <a:solidFill>
                  <a:srgbClr val="000000"/>
                </a:solidFill>
                <a:latin typeface="Helvetica" pitchFamily="2" charset="0"/>
              </a:rPr>
              <a:t>Ingredients: </a:t>
            </a:r>
            <a:br>
              <a:rPr lang="en-US" sz="1800" dirty="0">
                <a:solidFill>
                  <a:srgbClr val="000000"/>
                </a:solidFill>
                <a:latin typeface="Helvetica" pitchFamily="2" charset="0"/>
              </a:rPr>
            </a:br>
            <a:r>
              <a:rPr lang="en-US" sz="1800" dirty="0">
                <a:solidFill>
                  <a:srgbClr val="000000"/>
                </a:solidFill>
                <a:latin typeface="Helvetica" pitchFamily="2" charset="0"/>
              </a:rPr>
              <a:t>65% organic bananas, </a:t>
            </a:r>
          </a:p>
          <a:p>
            <a:pPr lvl="0" defTabSz="457200">
              <a:lnSpc>
                <a:spcPct val="100000"/>
              </a:lnSpc>
              <a:spcBef>
                <a:spcPts val="0"/>
              </a:spcBef>
            </a:pPr>
            <a:r>
              <a:rPr lang="en-US" sz="1800" dirty="0">
                <a:solidFill>
                  <a:srgbClr val="000000"/>
                </a:solidFill>
                <a:latin typeface="Helvetica" pitchFamily="2" charset="0"/>
              </a:rPr>
              <a:t>30% water, 3% organic oat flour, 1% organic barley flakes, 0.277% organic cinnamon, 0.1% organic lemon juice concentrate.</a:t>
            </a:r>
          </a:p>
        </p:txBody>
      </p:sp>
      <p:pic>
        <p:nvPicPr>
          <p:cNvPr id="12" name="Picture 11" descr="Illustration of a baby food jar containing granola, banana, and cinnamon ">
            <a:extLst>
              <a:ext uri="{FF2B5EF4-FFF2-40B4-BE49-F238E27FC236}">
                <a16:creationId xmlns:a16="http://schemas.microsoft.com/office/drawing/2014/main" id="{B84D88FD-A735-8C42-AB2B-BD6BD83755AD}"/>
              </a:ext>
            </a:extLst>
          </p:cNvPr>
          <p:cNvPicPr>
            <a:picLocks noChangeAspect="1"/>
          </p:cNvPicPr>
          <p:nvPr/>
        </p:nvPicPr>
        <p:blipFill>
          <a:blip r:embed="rId3"/>
          <a:srcRect/>
          <a:stretch/>
        </p:blipFill>
        <p:spPr>
          <a:xfrm>
            <a:off x="501804" y="2494191"/>
            <a:ext cx="1681151" cy="1724575"/>
          </a:xfrm>
          <a:prstGeom prst="rect">
            <a:avLst/>
          </a:prstGeom>
        </p:spPr>
      </p:pic>
      <p:sp>
        <p:nvSpPr>
          <p:cNvPr id="17" name="Oval 16" descr="&quot;decorative&quot;">
            <a:extLst>
              <a:ext uri="{FF2B5EF4-FFF2-40B4-BE49-F238E27FC236}">
                <a16:creationId xmlns:a16="http://schemas.microsoft.com/office/drawing/2014/main" id="{54FF0D75-440E-984A-9D7D-A95B86879F18}"/>
              </a:ext>
            </a:extLst>
          </p:cNvPr>
          <p:cNvSpPr/>
          <p:nvPr/>
        </p:nvSpPr>
        <p:spPr>
          <a:xfrm>
            <a:off x="1427944" y="2137092"/>
            <a:ext cx="817454" cy="817454"/>
          </a:xfrm>
          <a:prstGeom prst="ellipse">
            <a:avLst/>
          </a:prstGeom>
          <a:solidFill>
            <a:srgbClr val="8D2A2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3"/>
          </p:nvPr>
        </p:nvSpPr>
        <p:spPr/>
        <p:txBody>
          <a:bodyPr/>
          <a:lstStyle/>
          <a:p>
            <a:r>
              <a:rPr lang="en-US" dirty="0">
                <a:solidFill>
                  <a:schemeClr val="bg1"/>
                </a:solidFill>
                <a:latin typeface="Helvetica" pitchFamily="2" charset="0"/>
              </a:rPr>
              <a:t>X</a:t>
            </a:r>
          </a:p>
        </p:txBody>
      </p:sp>
      <p:sp>
        <p:nvSpPr>
          <p:cNvPr id="7" name="Text Placeholder 6"/>
          <p:cNvSpPr>
            <a:spLocks noGrp="1"/>
          </p:cNvSpPr>
          <p:nvPr>
            <p:ph type="body" sz="quarter" idx="14"/>
          </p:nvPr>
        </p:nvSpPr>
        <p:spPr/>
        <p:txBody>
          <a:bodyPr/>
          <a:lstStyle/>
          <a:p>
            <a:pPr lvl="0" defTabSz="457200">
              <a:lnSpc>
                <a:spcPts val="1100"/>
              </a:lnSpc>
              <a:spcBef>
                <a:spcPts val="0"/>
              </a:spcBef>
            </a:pPr>
            <a:r>
              <a:rPr lang="en-US" dirty="0">
                <a:solidFill>
                  <a:srgbClr val="FFFFFF"/>
                </a:solidFill>
                <a:latin typeface="Helvetica" pitchFamily="2" charset="0"/>
                <a:cs typeface="+mn-cs"/>
              </a:rPr>
              <a:t>Granola with Banana</a:t>
            </a:r>
          </a:p>
          <a:p>
            <a:pPr lvl="0" defTabSz="457200">
              <a:lnSpc>
                <a:spcPts val="1100"/>
              </a:lnSpc>
              <a:spcBef>
                <a:spcPts val="0"/>
              </a:spcBef>
            </a:pPr>
            <a:r>
              <a:rPr lang="en-US" dirty="0">
                <a:solidFill>
                  <a:srgbClr val="FFFFFF"/>
                </a:solidFill>
                <a:latin typeface="Helvetica" pitchFamily="2" charset="0"/>
                <a:cs typeface="+mn-cs"/>
              </a:rPr>
              <a:t>and Cinnamon</a:t>
            </a:r>
          </a:p>
        </p:txBody>
      </p:sp>
      <p:sp>
        <p:nvSpPr>
          <p:cNvPr id="8" name="Text Placeholder 7"/>
          <p:cNvSpPr>
            <a:spLocks noGrp="1"/>
          </p:cNvSpPr>
          <p:nvPr>
            <p:ph type="body" sz="quarter" idx="15"/>
          </p:nvPr>
        </p:nvSpPr>
        <p:spPr/>
        <p:txBody>
          <a:bodyPr/>
          <a:lstStyle/>
          <a:p>
            <a:pPr lvl="0" defTabSz="457200">
              <a:lnSpc>
                <a:spcPts val="1100"/>
              </a:lnSpc>
              <a:spcBef>
                <a:spcPts val="0"/>
              </a:spcBef>
            </a:pPr>
            <a:r>
              <a:rPr lang="en-US" dirty="0">
                <a:solidFill>
                  <a:srgbClr val="FFFFFF"/>
                </a:solidFill>
                <a:latin typeface="Helvetica" pitchFamily="2" charset="0"/>
                <a:cs typeface="+mn-cs"/>
              </a:rPr>
              <a:t>4oz (113g)</a:t>
            </a:r>
          </a:p>
        </p:txBody>
      </p:sp>
      <p:pic>
        <p:nvPicPr>
          <p:cNvPr id="18" name="Picture 17" descr="Illustration of a jar of baby food containing beef, tomato, peas, and macaroni">
            <a:extLst>
              <a:ext uri="{FF2B5EF4-FFF2-40B4-BE49-F238E27FC236}">
                <a16:creationId xmlns:a16="http://schemas.microsoft.com/office/drawing/2014/main" id="{4D310FA8-E878-FC43-B8D6-FB410DB39E0D}"/>
              </a:ext>
            </a:extLst>
          </p:cNvPr>
          <p:cNvPicPr>
            <a:picLocks noChangeAspect="1"/>
          </p:cNvPicPr>
          <p:nvPr/>
        </p:nvPicPr>
        <p:blipFill>
          <a:blip r:embed="rId4"/>
          <a:srcRect/>
          <a:stretch/>
        </p:blipFill>
        <p:spPr>
          <a:xfrm>
            <a:off x="6634833" y="1721393"/>
            <a:ext cx="1520849" cy="2554437"/>
          </a:xfrm>
          <a:prstGeom prst="rect">
            <a:avLst/>
          </a:prstGeom>
        </p:spPr>
      </p:pic>
      <p:sp>
        <p:nvSpPr>
          <p:cNvPr id="19" name="Oval 18" descr="&quot;decorative&quot;">
            <a:extLst>
              <a:ext uri="{FF2B5EF4-FFF2-40B4-BE49-F238E27FC236}">
                <a16:creationId xmlns:a16="http://schemas.microsoft.com/office/drawing/2014/main" id="{2AF5DD04-B15D-CC45-A9F8-CBAD29F0C6DE}"/>
              </a:ext>
            </a:extLst>
          </p:cNvPr>
          <p:cNvSpPr/>
          <p:nvPr/>
        </p:nvSpPr>
        <p:spPr>
          <a:xfrm>
            <a:off x="7792651" y="1731740"/>
            <a:ext cx="817454" cy="817454"/>
          </a:xfrm>
          <a:prstGeom prst="ellipse">
            <a:avLst/>
          </a:prstGeom>
          <a:solidFill>
            <a:srgbClr val="8D2A2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6"/>
          </p:nvPr>
        </p:nvSpPr>
        <p:spPr/>
        <p:txBody>
          <a:bodyPr/>
          <a:lstStyle/>
          <a:p>
            <a:r>
              <a:rPr lang="en-US" dirty="0">
                <a:solidFill>
                  <a:schemeClr val="bg1"/>
                </a:solidFill>
                <a:latin typeface="Helvetica" pitchFamily="2" charset="0"/>
              </a:rPr>
              <a:t>X</a:t>
            </a:r>
          </a:p>
        </p:txBody>
      </p:sp>
      <p:sp>
        <p:nvSpPr>
          <p:cNvPr id="10" name="Text Placeholder 9"/>
          <p:cNvSpPr>
            <a:spLocks noGrp="1"/>
          </p:cNvSpPr>
          <p:nvPr>
            <p:ph type="body" sz="quarter" idx="17"/>
          </p:nvPr>
        </p:nvSpPr>
        <p:spPr/>
        <p:txBody>
          <a:bodyPr/>
          <a:lstStyle/>
          <a:p>
            <a:pPr lvl="0" defTabSz="457200">
              <a:lnSpc>
                <a:spcPts val="1300"/>
              </a:lnSpc>
              <a:spcBef>
                <a:spcPts val="0"/>
              </a:spcBef>
            </a:pPr>
            <a:r>
              <a:rPr lang="en-US" sz="1000" dirty="0">
                <a:solidFill>
                  <a:srgbClr val="FFFFFF"/>
                </a:solidFill>
                <a:latin typeface="Helvetica" pitchFamily="2" charset="0"/>
                <a:cs typeface="+mn-cs"/>
              </a:rPr>
              <a:t>Contains:</a:t>
            </a:r>
          </a:p>
          <a:p>
            <a:pPr lvl="0" defTabSz="457200">
              <a:lnSpc>
                <a:spcPct val="100000"/>
              </a:lnSpc>
              <a:spcBef>
                <a:spcPts val="0"/>
              </a:spcBef>
            </a:pPr>
            <a:r>
              <a:rPr lang="en-US" dirty="0">
                <a:solidFill>
                  <a:srgbClr val="FFFFFF"/>
                </a:solidFill>
                <a:latin typeface="Helvetica" pitchFamily="2" charset="0"/>
                <a:cs typeface="+mn-cs"/>
              </a:rPr>
              <a:t>Beef</a:t>
            </a:r>
          </a:p>
          <a:p>
            <a:pPr lvl="0" defTabSz="457200">
              <a:lnSpc>
                <a:spcPct val="100000"/>
              </a:lnSpc>
              <a:spcBef>
                <a:spcPts val="0"/>
              </a:spcBef>
            </a:pPr>
            <a:r>
              <a:rPr lang="en-US" dirty="0">
                <a:solidFill>
                  <a:srgbClr val="FFFFFF"/>
                </a:solidFill>
                <a:latin typeface="Helvetica" pitchFamily="2" charset="0"/>
                <a:cs typeface="+mn-cs"/>
              </a:rPr>
              <a:t>Tomato</a:t>
            </a:r>
          </a:p>
          <a:p>
            <a:pPr lvl="0" defTabSz="457200">
              <a:lnSpc>
                <a:spcPct val="100000"/>
              </a:lnSpc>
              <a:spcBef>
                <a:spcPts val="0"/>
              </a:spcBef>
            </a:pPr>
            <a:r>
              <a:rPr lang="en-US" dirty="0">
                <a:solidFill>
                  <a:srgbClr val="FFFFFF"/>
                </a:solidFill>
                <a:latin typeface="Helvetica" pitchFamily="2" charset="0"/>
                <a:cs typeface="+mn-cs"/>
              </a:rPr>
              <a:t>Macaroni</a:t>
            </a:r>
          </a:p>
          <a:p>
            <a:pPr lvl="0" defTabSz="457200">
              <a:lnSpc>
                <a:spcPct val="100000"/>
              </a:lnSpc>
              <a:spcBef>
                <a:spcPts val="0"/>
              </a:spcBef>
            </a:pPr>
            <a:r>
              <a:rPr lang="en-US" dirty="0">
                <a:solidFill>
                  <a:srgbClr val="FFFFFF"/>
                </a:solidFill>
                <a:latin typeface="Helvetica" pitchFamily="2" charset="0"/>
                <a:cs typeface="+mn-cs"/>
              </a:rPr>
              <a:t>Peas</a:t>
            </a:r>
            <a:endParaRPr lang="en-US" sz="1300" dirty="0">
              <a:solidFill>
                <a:srgbClr val="000000"/>
              </a:solidFill>
              <a:latin typeface="Helvetica" pitchFamily="2" charset="0"/>
              <a:cs typeface="+mn-cs"/>
            </a:endParaRPr>
          </a:p>
        </p:txBody>
      </p:sp>
    </p:spTree>
    <p:extLst>
      <p:ext uri="{BB962C8B-B14F-4D97-AF65-F5344CB8AC3E}">
        <p14:creationId xmlns:p14="http://schemas.microsoft.com/office/powerpoint/2010/main" val="1990287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20040"/>
            <a:ext cx="2862072" cy="1783080"/>
          </a:xfrm>
        </p:spPr>
        <p:txBody>
          <a:bodyPr/>
          <a:lstStyle/>
          <a:p>
            <a:pPr marL="0" lvl="0" indent="0" algn="ctr" defTabSz="457200">
              <a:spcBef>
                <a:spcPts val="0"/>
              </a:spcBef>
              <a:buClrTx/>
              <a:buNone/>
            </a:pPr>
            <a:r>
              <a:rPr lang="en-US" sz="11000" b="1" dirty="0">
                <a:solidFill>
                  <a:srgbClr val="FEE6AD"/>
                </a:solidFill>
              </a:rPr>
              <a:t>?</a:t>
            </a:r>
          </a:p>
        </p:txBody>
      </p:sp>
      <p:sp>
        <p:nvSpPr>
          <p:cNvPr id="3" name="Title 2"/>
          <p:cNvSpPr>
            <a:spLocks noGrp="1"/>
          </p:cNvSpPr>
          <p:nvPr>
            <p:ph type="title"/>
          </p:nvPr>
        </p:nvSpPr>
        <p:spPr>
          <a:xfrm>
            <a:off x="0" y="1673352"/>
            <a:ext cx="3200400" cy="1673352"/>
          </a:xfrm>
        </p:spPr>
        <p:txBody>
          <a:bodyPr/>
          <a:lstStyle/>
          <a:p>
            <a:r>
              <a:rPr lang="en-US" sz="2000" b="1" dirty="0">
                <a:solidFill>
                  <a:prstClr val="white"/>
                </a:solidFill>
              </a:rPr>
              <a:t>Try It Out!</a:t>
            </a:r>
            <a:br>
              <a:rPr lang="en-US" sz="2000" dirty="0">
                <a:solidFill>
                  <a:prstClr val="white"/>
                </a:solidFill>
              </a:rPr>
            </a:br>
            <a:r>
              <a:rPr lang="en-US" sz="2000" dirty="0">
                <a:solidFill>
                  <a:prstClr val="white"/>
                </a:solidFill>
              </a:rPr>
              <a:t>Is the amount of each creditable ingredient listed on the food container as a unit of volume (cups, tablespoons (Tbsp.), or teaspoons (tsp.))?</a:t>
            </a:r>
            <a:endParaRPr lang="en-US" dirty="0"/>
          </a:p>
        </p:txBody>
      </p:sp>
      <p:sp>
        <p:nvSpPr>
          <p:cNvPr id="2" name="Text Placeholder 1"/>
          <p:cNvSpPr>
            <a:spLocks noGrp="1"/>
          </p:cNvSpPr>
          <p:nvPr>
            <p:ph type="body" sz="quarter" idx="10"/>
          </p:nvPr>
        </p:nvSpPr>
        <p:spPr>
          <a:xfrm>
            <a:off x="128016" y="4187952"/>
            <a:ext cx="3063240" cy="612648"/>
          </a:xfrm>
        </p:spPr>
        <p:txBody>
          <a:bodyPr/>
          <a:lstStyle/>
          <a:p>
            <a:pPr marL="274320" lvl="0" indent="-274320">
              <a:lnSpc>
                <a:spcPct val="100000"/>
              </a:lnSpc>
              <a:spcBef>
                <a:spcPts val="0"/>
              </a:spcBef>
              <a:spcAft>
                <a:spcPts val="200"/>
              </a:spcAft>
              <a:buClr>
                <a:prstClr val="white"/>
              </a:buClr>
              <a:buFont typeface="Wingdings" pitchFamily="2" charset="2"/>
              <a:buChar char="q"/>
            </a:pPr>
            <a:r>
              <a:rPr lang="en-US" sz="2000" dirty="0">
                <a:solidFill>
                  <a:prstClr val="white"/>
                </a:solidFill>
                <a:latin typeface="Helvetica" pitchFamily="2" charset="0"/>
                <a:cs typeface="+mn-cs"/>
              </a:rPr>
              <a:t>Yes</a:t>
            </a:r>
          </a:p>
          <a:p>
            <a:pPr marL="274320" lvl="0" indent="-274320">
              <a:lnSpc>
                <a:spcPct val="100000"/>
              </a:lnSpc>
              <a:spcBef>
                <a:spcPts val="0"/>
              </a:spcBef>
              <a:spcAft>
                <a:spcPts val="200"/>
              </a:spcAft>
              <a:buClr>
                <a:prstClr val="white"/>
              </a:buClr>
              <a:buFont typeface="Wingdings" pitchFamily="2" charset="2"/>
              <a:buChar char="q"/>
            </a:pPr>
            <a:r>
              <a:rPr lang="en-US" sz="2000" dirty="0">
                <a:solidFill>
                  <a:prstClr val="white"/>
                </a:solidFill>
                <a:latin typeface="Helvetica" pitchFamily="2" charset="0"/>
                <a:cs typeface="+mn-cs"/>
              </a:rPr>
              <a:t>No</a:t>
            </a:r>
          </a:p>
        </p:txBody>
      </p:sp>
      <p:pic>
        <p:nvPicPr>
          <p:cNvPr id="7" name="Picture 6" descr="Illustration of a jar of baby food containing beef, tomato, peas, and macaroni">
            <a:extLst>
              <a:ext uri="{FF2B5EF4-FFF2-40B4-BE49-F238E27FC236}">
                <a16:creationId xmlns:a16="http://schemas.microsoft.com/office/drawing/2014/main" id="{D1BF293D-EE6F-4243-88E0-477D91591D70}"/>
              </a:ext>
            </a:extLst>
          </p:cNvPr>
          <p:cNvPicPr>
            <a:picLocks noChangeAspect="1"/>
          </p:cNvPicPr>
          <p:nvPr/>
        </p:nvPicPr>
        <p:blipFill>
          <a:blip r:embed="rId3"/>
          <a:srcRect/>
          <a:stretch/>
        </p:blipFill>
        <p:spPr>
          <a:xfrm>
            <a:off x="5230368" y="1335024"/>
            <a:ext cx="2107457" cy="3539708"/>
          </a:xfrm>
          <a:prstGeom prst="rect">
            <a:avLst/>
          </a:prstGeom>
        </p:spPr>
      </p:pic>
      <p:sp>
        <p:nvSpPr>
          <p:cNvPr id="5" name="Text Placeholder 4"/>
          <p:cNvSpPr>
            <a:spLocks noGrp="1"/>
          </p:cNvSpPr>
          <p:nvPr>
            <p:ph type="body" sz="quarter" idx="12"/>
          </p:nvPr>
        </p:nvSpPr>
        <p:spPr/>
        <p:txBody>
          <a:bodyPr/>
          <a:lstStyle/>
          <a:p>
            <a:pPr lvl="0" defTabSz="457200">
              <a:lnSpc>
                <a:spcPts val="1300"/>
              </a:lnSpc>
              <a:spcBef>
                <a:spcPts val="0"/>
              </a:spcBef>
              <a:spcAft>
                <a:spcPts val="400"/>
              </a:spcAft>
            </a:pPr>
            <a:r>
              <a:rPr lang="en-US" sz="1600" dirty="0">
                <a:solidFill>
                  <a:prstClr val="white"/>
                </a:solidFill>
                <a:latin typeface="Helvetica" pitchFamily="2" charset="0"/>
                <a:cs typeface="+mn-cs"/>
              </a:rPr>
              <a:t>Contains:</a:t>
            </a:r>
          </a:p>
          <a:p>
            <a:pPr lvl="0" algn="l" defTabSz="457200">
              <a:lnSpc>
                <a:spcPct val="100000"/>
              </a:lnSpc>
              <a:spcBef>
                <a:spcPts val="0"/>
              </a:spcBef>
            </a:pPr>
            <a:r>
              <a:rPr lang="en-US" sz="1400" dirty="0">
                <a:solidFill>
                  <a:prstClr val="white"/>
                </a:solidFill>
                <a:latin typeface="Helvetica" pitchFamily="2" charset="0"/>
                <a:cs typeface="+mn-cs"/>
              </a:rPr>
              <a:t>1 Tbsp. Beef</a:t>
            </a:r>
          </a:p>
          <a:p>
            <a:pPr lvl="0" algn="l" defTabSz="457200">
              <a:lnSpc>
                <a:spcPct val="100000"/>
              </a:lnSpc>
              <a:spcBef>
                <a:spcPts val="0"/>
              </a:spcBef>
            </a:pPr>
            <a:r>
              <a:rPr lang="en-US" sz="1400" dirty="0">
                <a:solidFill>
                  <a:prstClr val="white"/>
                </a:solidFill>
                <a:latin typeface="Helvetica" pitchFamily="2" charset="0"/>
                <a:cs typeface="+mn-cs"/>
              </a:rPr>
              <a:t>2 Tbsp. Tomato</a:t>
            </a:r>
          </a:p>
          <a:p>
            <a:pPr lvl="0" algn="l" defTabSz="457200">
              <a:lnSpc>
                <a:spcPct val="100000"/>
              </a:lnSpc>
              <a:spcBef>
                <a:spcPts val="0"/>
              </a:spcBef>
            </a:pPr>
            <a:r>
              <a:rPr lang="en-US" sz="1400" dirty="0">
                <a:solidFill>
                  <a:prstClr val="white"/>
                </a:solidFill>
                <a:latin typeface="Helvetica" pitchFamily="2" charset="0"/>
                <a:cs typeface="+mn-cs"/>
              </a:rPr>
              <a:t>3 Tbsp. Peas</a:t>
            </a:r>
          </a:p>
          <a:p>
            <a:pPr lvl="0" algn="l" defTabSz="457200">
              <a:lnSpc>
                <a:spcPct val="100000"/>
              </a:lnSpc>
              <a:spcBef>
                <a:spcPts val="0"/>
              </a:spcBef>
            </a:pPr>
            <a:r>
              <a:rPr lang="en-US" sz="1400" dirty="0">
                <a:solidFill>
                  <a:prstClr val="white"/>
                </a:solidFill>
                <a:latin typeface="Helvetica" pitchFamily="2" charset="0"/>
                <a:cs typeface="+mn-cs"/>
              </a:rPr>
              <a:t>1 Tbsp. Macaroni</a:t>
            </a:r>
          </a:p>
        </p:txBody>
      </p:sp>
    </p:spTree>
    <p:extLst>
      <p:ext uri="{BB962C8B-B14F-4D97-AF65-F5344CB8AC3E}">
        <p14:creationId xmlns:p14="http://schemas.microsoft.com/office/powerpoint/2010/main" val="356288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20040"/>
            <a:ext cx="2862072" cy="1783080"/>
          </a:xfrm>
        </p:spPr>
        <p:txBody>
          <a:bodyPr/>
          <a:lstStyle/>
          <a:p>
            <a:pPr marL="0" lvl="0" indent="0" algn="ctr" defTabSz="457200">
              <a:spcBef>
                <a:spcPts val="0"/>
              </a:spcBef>
              <a:buClrTx/>
              <a:buNone/>
            </a:pPr>
            <a:r>
              <a:rPr lang="en-US" sz="11000" b="1" dirty="0">
                <a:solidFill>
                  <a:srgbClr val="FEE6AD"/>
                </a:solidFill>
              </a:rPr>
              <a:t>?</a:t>
            </a:r>
          </a:p>
        </p:txBody>
      </p:sp>
      <p:sp>
        <p:nvSpPr>
          <p:cNvPr id="3" name="Title 2"/>
          <p:cNvSpPr>
            <a:spLocks noGrp="1"/>
          </p:cNvSpPr>
          <p:nvPr>
            <p:ph type="title"/>
          </p:nvPr>
        </p:nvSpPr>
        <p:spPr>
          <a:xfrm>
            <a:off x="18288" y="1673352"/>
            <a:ext cx="3200400" cy="1673352"/>
          </a:xfrm>
        </p:spPr>
        <p:txBody>
          <a:bodyPr/>
          <a:lstStyle/>
          <a:p>
            <a:r>
              <a:rPr lang="en-US" sz="2000" b="1" dirty="0">
                <a:solidFill>
                  <a:prstClr val="white"/>
                </a:solidFill>
              </a:rPr>
              <a:t>Answer</a:t>
            </a:r>
            <a:br>
              <a:rPr lang="en-US" sz="2000" dirty="0">
                <a:solidFill>
                  <a:prstClr val="white"/>
                </a:solidFill>
              </a:rPr>
            </a:br>
            <a:r>
              <a:rPr lang="en-US" sz="2000" dirty="0">
                <a:solidFill>
                  <a:prstClr val="white"/>
                </a:solidFill>
              </a:rPr>
              <a:t>Is the amount of each creditable ingredient listed on the food container as a unit of volume (cups, tablespoons (Tbsp.), or teaspoons (tsp.))?</a:t>
            </a:r>
            <a:endParaRPr lang="en-US" dirty="0"/>
          </a:p>
        </p:txBody>
      </p:sp>
      <p:sp>
        <p:nvSpPr>
          <p:cNvPr id="2" name="Text Placeholder 1"/>
          <p:cNvSpPr>
            <a:spLocks noGrp="1"/>
          </p:cNvSpPr>
          <p:nvPr>
            <p:ph type="body" sz="quarter" idx="10"/>
          </p:nvPr>
        </p:nvSpPr>
        <p:spPr>
          <a:xfrm>
            <a:off x="128016" y="4187952"/>
            <a:ext cx="3063240" cy="612648"/>
          </a:xfrm>
        </p:spPr>
        <p:txBody>
          <a:bodyPr/>
          <a:lstStyle/>
          <a:p>
            <a:pPr marL="274320" lvl="0" indent="-274320">
              <a:lnSpc>
                <a:spcPct val="100000"/>
              </a:lnSpc>
              <a:spcBef>
                <a:spcPts val="0"/>
              </a:spcBef>
              <a:spcAft>
                <a:spcPts val="200"/>
              </a:spcAft>
              <a:buClr>
                <a:prstClr val="white"/>
              </a:buClr>
              <a:buFont typeface="Wingdings" pitchFamily="2" charset="2"/>
              <a:buChar char="q"/>
            </a:pPr>
            <a:r>
              <a:rPr lang="en-US" sz="2000" dirty="0">
                <a:solidFill>
                  <a:prstClr val="white"/>
                </a:solidFill>
                <a:latin typeface="Helvetica" pitchFamily="2" charset="0"/>
                <a:cs typeface="+mn-cs"/>
              </a:rPr>
              <a:t>Yes</a:t>
            </a:r>
          </a:p>
          <a:p>
            <a:pPr marL="274320" lvl="0" indent="-274320">
              <a:lnSpc>
                <a:spcPct val="100000"/>
              </a:lnSpc>
              <a:spcBef>
                <a:spcPts val="0"/>
              </a:spcBef>
              <a:spcAft>
                <a:spcPts val="200"/>
              </a:spcAft>
              <a:buClr>
                <a:prstClr val="white"/>
              </a:buClr>
              <a:buFont typeface="Wingdings" pitchFamily="2" charset="2"/>
              <a:buChar char="q"/>
            </a:pPr>
            <a:r>
              <a:rPr lang="en-US" sz="2000" dirty="0">
                <a:solidFill>
                  <a:prstClr val="white"/>
                </a:solidFill>
                <a:latin typeface="Helvetica" pitchFamily="2" charset="0"/>
                <a:cs typeface="+mn-cs"/>
              </a:rPr>
              <a:t>No</a:t>
            </a:r>
          </a:p>
        </p:txBody>
      </p:sp>
      <p:pic>
        <p:nvPicPr>
          <p:cNvPr id="9" name="Picture 8" descr="Checkbox is checked on Yes"/>
          <p:cNvPicPr>
            <a:picLocks noChangeAspect="1"/>
          </p:cNvPicPr>
          <p:nvPr/>
        </p:nvPicPr>
        <p:blipFill>
          <a:blip r:embed="rId3"/>
          <a:stretch>
            <a:fillRect/>
          </a:stretch>
        </p:blipFill>
        <p:spPr>
          <a:xfrm>
            <a:off x="185738" y="4131469"/>
            <a:ext cx="314325" cy="740084"/>
          </a:xfrm>
          <a:prstGeom prst="rect">
            <a:avLst/>
          </a:prstGeom>
        </p:spPr>
      </p:pic>
      <p:pic>
        <p:nvPicPr>
          <p:cNvPr id="7" name="Picture 6" descr="Illustration of a jar of baby food containing beef, tomato, peas, and macaroni">
            <a:extLst>
              <a:ext uri="{FF2B5EF4-FFF2-40B4-BE49-F238E27FC236}">
                <a16:creationId xmlns:a16="http://schemas.microsoft.com/office/drawing/2014/main" id="{D1BF293D-EE6F-4243-88E0-477D91591D70}"/>
              </a:ext>
            </a:extLst>
          </p:cNvPr>
          <p:cNvPicPr>
            <a:picLocks noChangeAspect="1"/>
          </p:cNvPicPr>
          <p:nvPr/>
        </p:nvPicPr>
        <p:blipFill>
          <a:blip r:embed="rId4"/>
          <a:srcRect/>
          <a:stretch/>
        </p:blipFill>
        <p:spPr>
          <a:xfrm>
            <a:off x="6598684" y="1331844"/>
            <a:ext cx="2107457" cy="3539708"/>
          </a:xfrm>
          <a:prstGeom prst="rect">
            <a:avLst/>
          </a:prstGeom>
        </p:spPr>
      </p:pic>
      <p:sp>
        <p:nvSpPr>
          <p:cNvPr id="5" name="Text Placeholder 4"/>
          <p:cNvSpPr>
            <a:spLocks noGrp="1"/>
          </p:cNvSpPr>
          <p:nvPr>
            <p:ph type="body" sz="quarter" idx="12"/>
          </p:nvPr>
        </p:nvSpPr>
        <p:spPr/>
        <p:txBody>
          <a:bodyPr/>
          <a:lstStyle/>
          <a:p>
            <a:pPr lvl="0" defTabSz="457200">
              <a:lnSpc>
                <a:spcPts val="1300"/>
              </a:lnSpc>
              <a:spcBef>
                <a:spcPts val="0"/>
              </a:spcBef>
              <a:spcAft>
                <a:spcPts val="400"/>
              </a:spcAft>
            </a:pPr>
            <a:r>
              <a:rPr lang="en-US" sz="1600" dirty="0">
                <a:solidFill>
                  <a:prstClr val="white"/>
                </a:solidFill>
                <a:latin typeface="Helvetica" pitchFamily="2" charset="0"/>
                <a:cs typeface="+mn-cs"/>
              </a:rPr>
              <a:t>Contains:</a:t>
            </a:r>
          </a:p>
          <a:p>
            <a:pPr lvl="0" algn="l" defTabSz="457200">
              <a:lnSpc>
                <a:spcPct val="100000"/>
              </a:lnSpc>
              <a:spcBef>
                <a:spcPts val="0"/>
              </a:spcBef>
            </a:pPr>
            <a:r>
              <a:rPr lang="en-US" sz="1400" dirty="0">
                <a:solidFill>
                  <a:prstClr val="white"/>
                </a:solidFill>
                <a:latin typeface="Helvetica" pitchFamily="2" charset="0"/>
                <a:cs typeface="+mn-cs"/>
              </a:rPr>
              <a:t>1 Tbsp. Beef</a:t>
            </a:r>
          </a:p>
          <a:p>
            <a:pPr lvl="0" algn="l" defTabSz="457200">
              <a:lnSpc>
                <a:spcPct val="100000"/>
              </a:lnSpc>
              <a:spcBef>
                <a:spcPts val="0"/>
              </a:spcBef>
            </a:pPr>
            <a:r>
              <a:rPr lang="en-US" sz="1400" dirty="0">
                <a:solidFill>
                  <a:prstClr val="white"/>
                </a:solidFill>
                <a:latin typeface="Helvetica" pitchFamily="2" charset="0"/>
                <a:cs typeface="+mn-cs"/>
              </a:rPr>
              <a:t>2 Tbsp. Tomato</a:t>
            </a:r>
          </a:p>
          <a:p>
            <a:pPr lvl="0" algn="l" defTabSz="457200">
              <a:lnSpc>
                <a:spcPct val="100000"/>
              </a:lnSpc>
              <a:spcBef>
                <a:spcPts val="0"/>
              </a:spcBef>
            </a:pPr>
            <a:r>
              <a:rPr lang="en-US" sz="1400" dirty="0">
                <a:solidFill>
                  <a:prstClr val="white"/>
                </a:solidFill>
                <a:latin typeface="Helvetica" pitchFamily="2" charset="0"/>
                <a:cs typeface="+mn-cs"/>
              </a:rPr>
              <a:t>3 Tbsp. Peas</a:t>
            </a:r>
          </a:p>
          <a:p>
            <a:pPr lvl="0" algn="l" defTabSz="457200">
              <a:lnSpc>
                <a:spcPct val="100000"/>
              </a:lnSpc>
              <a:spcBef>
                <a:spcPts val="0"/>
              </a:spcBef>
            </a:pPr>
            <a:r>
              <a:rPr lang="en-US" sz="1400" dirty="0">
                <a:solidFill>
                  <a:prstClr val="white"/>
                </a:solidFill>
                <a:latin typeface="Helvetica" pitchFamily="2" charset="0"/>
                <a:cs typeface="+mn-cs"/>
              </a:rPr>
              <a:t>1 Tbsp. Macaroni</a:t>
            </a:r>
          </a:p>
        </p:txBody>
      </p:sp>
      <p:sp>
        <p:nvSpPr>
          <p:cNvPr id="8" name="Rounded Rectangle 7" descr="Outline around &quot;Tbsp.&quot;">
            <a:extLst>
              <a:ext uri="{FF2B5EF4-FFF2-40B4-BE49-F238E27FC236}">
                <a16:creationId xmlns:a16="http://schemas.microsoft.com/office/drawing/2014/main" id="{C5781FE4-351F-D34C-83B0-3D3347B10D27}"/>
              </a:ext>
            </a:extLst>
          </p:cNvPr>
          <p:cNvSpPr/>
          <p:nvPr/>
        </p:nvSpPr>
        <p:spPr>
          <a:xfrm>
            <a:off x="7089169" y="3579922"/>
            <a:ext cx="493722" cy="868862"/>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3"/>
          </p:nvPr>
        </p:nvSpPr>
        <p:spPr/>
        <p:txBody>
          <a:bodyPr/>
          <a:lstStyle/>
          <a:p>
            <a:pPr lvl="0" defTabSz="457200">
              <a:lnSpc>
                <a:spcPct val="100000"/>
              </a:lnSpc>
              <a:spcBef>
                <a:spcPts val="0"/>
              </a:spcBef>
            </a:pPr>
            <a:r>
              <a:rPr lang="en-US" dirty="0">
                <a:solidFill>
                  <a:prstClr val="white"/>
                </a:solidFill>
                <a:latin typeface="Helvetica" pitchFamily="2" charset="0"/>
                <a:cs typeface="+mn-cs"/>
              </a:rPr>
              <a:t>Yes. The ingredients are listed in tablespoons (Tbsp.). </a:t>
            </a:r>
          </a:p>
        </p:txBody>
      </p:sp>
    </p:spTree>
    <p:extLst>
      <p:ext uri="{BB962C8B-B14F-4D97-AF65-F5344CB8AC3E}">
        <p14:creationId xmlns:p14="http://schemas.microsoft.com/office/powerpoint/2010/main" val="209738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Do I Credit Combination Baby Foods? </a:t>
            </a:r>
            <a:r>
              <a:rPr lang="en-US" sz="300" dirty="0">
                <a:solidFill>
                  <a:srgbClr val="FFF5EB"/>
                </a:solidFill>
              </a:rPr>
              <a:t>Step 4 continued</a:t>
            </a:r>
            <a:endParaRPr lang="en-US" dirty="0"/>
          </a:p>
        </p:txBody>
      </p:sp>
      <p:sp>
        <p:nvSpPr>
          <p:cNvPr id="3" name="Text Placeholder 2"/>
          <p:cNvSpPr>
            <a:spLocks noGrp="1"/>
          </p:cNvSpPr>
          <p:nvPr>
            <p:ph type="body" sz="quarter" idx="10"/>
          </p:nvPr>
        </p:nvSpPr>
        <p:spPr>
          <a:xfrm>
            <a:off x="299063" y="667512"/>
            <a:ext cx="1159136" cy="444829"/>
          </a:xfrm>
        </p:spPr>
        <p:txBody>
          <a:bodyPr/>
          <a:lstStyle/>
          <a:p>
            <a:pPr lvl="0" algn="l" defTabSz="457200">
              <a:lnSpc>
                <a:spcPct val="100000"/>
              </a:lnSpc>
              <a:spcBef>
                <a:spcPts val="0"/>
              </a:spcBef>
            </a:pPr>
            <a:r>
              <a:rPr lang="en-US" sz="2000" dirty="0">
                <a:solidFill>
                  <a:srgbClr val="000000">
                    <a:lumMod val="65000"/>
                    <a:lumOff val="35000"/>
                  </a:srgbClr>
                </a:solidFill>
                <a:latin typeface="Helvetica" pitchFamily="2" charset="0"/>
                <a:cs typeface="+mn-cs"/>
              </a:rPr>
              <a:t>Step 4</a:t>
            </a:r>
          </a:p>
        </p:txBody>
      </p:sp>
      <p:sp>
        <p:nvSpPr>
          <p:cNvPr id="10" name="Rounded Rectangle 9" descr="Outline around &quot;Step 4 - Compare the amount of each food component in the container with the amount required in the CACFP infant meal pattern.&quot;">
            <a:extLst>
              <a:ext uri="{FF2B5EF4-FFF2-40B4-BE49-F238E27FC236}">
                <a16:creationId xmlns:a16="http://schemas.microsoft.com/office/drawing/2014/main" id="{DB7A1D09-EFC7-254A-A8BB-2506D1636CFF}"/>
              </a:ext>
            </a:extLst>
          </p:cNvPr>
          <p:cNvSpPr/>
          <p:nvPr/>
        </p:nvSpPr>
        <p:spPr>
          <a:xfrm>
            <a:off x="1159624" y="4093186"/>
            <a:ext cx="6894576" cy="722376"/>
          </a:xfrm>
          <a:prstGeom prst="roundRect">
            <a:avLst>
              <a:gd name="adj" fmla="val 4948"/>
            </a:avLst>
          </a:prstGeom>
          <a:noFill/>
          <a:ln w="34925">
            <a:solidFill>
              <a:srgbClr val="9B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338328" y="1371600"/>
            <a:ext cx="7763256" cy="3511296"/>
          </a:xfrm>
        </p:spPr>
        <p:txBody>
          <a:bodyPr/>
          <a:lstStyle/>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Look for the creditable ingredient(s) in the baby food. What component(s) do the ingredient(s) credit toward?</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Does the combination baby food only include ingredients from one food component?</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Is the amount of each creditable ingredient listed on the food container as a unit of volume (i.e., cups, tablespoons (</a:t>
            </a:r>
            <a:r>
              <a:rPr lang="en-US" sz="1800" b="0" dirty="0" err="1">
                <a:solidFill>
                  <a:srgbClr val="000000">
                    <a:lumMod val="65000"/>
                    <a:lumOff val="35000"/>
                  </a:srgbClr>
                </a:solidFill>
                <a:latin typeface="Helvetica" pitchFamily="2" charset="0"/>
              </a:rPr>
              <a:t>tbsp</a:t>
            </a:r>
            <a:r>
              <a:rPr lang="en-US" sz="1800" b="0" dirty="0">
                <a:solidFill>
                  <a:srgbClr val="000000">
                    <a:lumMod val="65000"/>
                    <a:lumOff val="35000"/>
                  </a:srgbClr>
                </a:solidFill>
                <a:latin typeface="Helvetica" pitchFamily="2" charset="0"/>
              </a:rPr>
              <a:t>), or teaspoons (tsp), etc.)?</a:t>
            </a:r>
          </a:p>
          <a:p>
            <a:pPr marL="800100" lvl="0" indent="-800100" defTabSz="457200">
              <a:lnSpc>
                <a:spcPct val="100000"/>
              </a:lnSpc>
              <a:spcBef>
                <a:spcPts val="0"/>
              </a:spcBef>
              <a:buClr>
                <a:srgbClr val="FFFFFF"/>
              </a:buClr>
              <a:buSzPct val="200000"/>
              <a:buFont typeface="+mj-lt"/>
              <a:buAutoNum type="arabicPeriod"/>
            </a:pPr>
            <a:endParaRPr lang="en-US" sz="1800" b="0" dirty="0">
              <a:solidFill>
                <a:srgbClr val="000000">
                  <a:lumMod val="65000"/>
                  <a:lumOff val="35000"/>
                </a:srgbClr>
              </a:solidFill>
              <a:latin typeface="Helvetica" pitchFamily="2" charset="0"/>
            </a:endParaRPr>
          </a:p>
          <a:p>
            <a:pPr marL="800100" lvl="0" indent="-800100" defTabSz="457200">
              <a:lnSpc>
                <a:spcPct val="100000"/>
              </a:lnSpc>
              <a:spcBef>
                <a:spcPts val="0"/>
              </a:spcBef>
              <a:buClr>
                <a:srgbClr val="FFFFFF"/>
              </a:buClr>
              <a:buSzPct val="200000"/>
              <a:buFont typeface="+mj-lt"/>
              <a:buAutoNum type="arabicPeriod"/>
            </a:pPr>
            <a:r>
              <a:rPr lang="en-US" sz="1800" b="0" dirty="0">
                <a:solidFill>
                  <a:srgbClr val="000000">
                    <a:lumMod val="65000"/>
                    <a:lumOff val="35000"/>
                  </a:srgbClr>
                </a:solidFill>
                <a:latin typeface="Helvetica" pitchFamily="2" charset="0"/>
              </a:rPr>
              <a:t>Compare the amount of each food component in the container with the amount required in the CACFP infant meal pattern.  </a:t>
            </a:r>
          </a:p>
        </p:txBody>
      </p:sp>
      <p:pic>
        <p:nvPicPr>
          <p:cNvPr id="11" name="Picture 10" descr="&quot;decorative&quot;">
            <a:extLst>
              <a:ext uri="{FF2B5EF4-FFF2-40B4-BE49-F238E27FC236}">
                <a16:creationId xmlns:a16="http://schemas.microsoft.com/office/drawing/2014/main" id="{6A731480-4E53-498F-92CF-1E0A8D49BB77}"/>
              </a:ext>
            </a:extLst>
          </p:cNvPr>
          <p:cNvPicPr>
            <a:picLocks noChangeAspect="1"/>
          </p:cNvPicPr>
          <p:nvPr/>
        </p:nvPicPr>
        <p:blipFill>
          <a:blip r:embed="rId3"/>
          <a:stretch>
            <a:fillRect/>
          </a:stretch>
        </p:blipFill>
        <p:spPr>
          <a:xfrm>
            <a:off x="135596" y="1142996"/>
            <a:ext cx="908383" cy="3572566"/>
          </a:xfrm>
          <a:prstGeom prst="rect">
            <a:avLst/>
          </a:prstGeom>
        </p:spPr>
      </p:pic>
    </p:spTree>
    <p:extLst>
      <p:ext uri="{BB962C8B-B14F-4D97-AF65-F5344CB8AC3E}">
        <p14:creationId xmlns:p14="http://schemas.microsoft.com/office/powerpoint/2010/main" val="226227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3504" y="630936"/>
            <a:ext cx="1380744" cy="1444752"/>
          </a:xfrm>
        </p:spPr>
        <p:txBody>
          <a:bodyPr/>
          <a:lstStyle/>
          <a:p>
            <a:pPr marL="0" indent="0" algn="ctr">
              <a:spcBef>
                <a:spcPts val="600"/>
              </a:spcBef>
              <a:buNone/>
            </a:pPr>
            <a:r>
              <a:rPr lang="en-US" sz="8800" b="1" dirty="0">
                <a:solidFill>
                  <a:srgbClr val="FEE6AD"/>
                </a:solidFill>
              </a:rPr>
              <a:t>?</a:t>
            </a:r>
          </a:p>
        </p:txBody>
      </p:sp>
      <p:sp>
        <p:nvSpPr>
          <p:cNvPr id="3" name="Title 2"/>
          <p:cNvSpPr>
            <a:spLocks noGrp="1"/>
          </p:cNvSpPr>
          <p:nvPr>
            <p:ph type="title"/>
          </p:nvPr>
        </p:nvSpPr>
        <p:spPr/>
        <p:txBody>
          <a:bodyPr lIns="228600" tIns="0"/>
          <a:lstStyle/>
          <a:p>
            <a:r>
              <a:rPr lang="en-US" b="1" dirty="0">
                <a:solidFill>
                  <a:prstClr val="white"/>
                </a:solidFill>
              </a:rPr>
              <a:t>Let Us Know Who You Are! </a:t>
            </a:r>
            <a:br>
              <a:rPr lang="en-US" b="1" dirty="0">
                <a:solidFill>
                  <a:prstClr val="white"/>
                </a:solidFill>
              </a:rPr>
            </a:br>
            <a:r>
              <a:rPr lang="en-US" dirty="0">
                <a:solidFill>
                  <a:prstClr val="white"/>
                </a:solidFill>
              </a:rPr>
              <a:t>I work for a…</a:t>
            </a:r>
            <a:endParaRPr lang="en-US" dirty="0"/>
          </a:p>
        </p:txBody>
      </p:sp>
      <p:sp>
        <p:nvSpPr>
          <p:cNvPr id="2" name="Text Placeholder 1"/>
          <p:cNvSpPr>
            <a:spLocks noGrp="1"/>
          </p:cNvSpPr>
          <p:nvPr>
            <p:ph type="body" sz="quarter" idx="10"/>
          </p:nvPr>
        </p:nvSpPr>
        <p:spPr>
          <a:xfrm>
            <a:off x="3557016" y="749808"/>
            <a:ext cx="5257800" cy="4334256"/>
          </a:xfrm>
        </p:spPr>
        <p:txBody>
          <a:bodyPr/>
          <a:lstStyle/>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Child care center</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Family child care home</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At-risk afterschool care center</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Adult day care center</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Sponsoring organization</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Emergency shelter</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School food authority </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State agency</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USDA Regional Office </a:t>
            </a:r>
          </a:p>
          <a:p>
            <a:pPr marL="463550" lvl="0" indent="-463550">
              <a:lnSpc>
                <a:spcPct val="100000"/>
              </a:lnSpc>
              <a:spcBef>
                <a:spcPts val="600"/>
              </a:spcBef>
              <a:buClr>
                <a:srgbClr val="1D4D78"/>
              </a:buClr>
              <a:buFont typeface="Wingdings" pitchFamily="2" charset="2"/>
              <a:buChar char="q"/>
            </a:pPr>
            <a:r>
              <a:rPr lang="en-US" sz="2200" dirty="0">
                <a:solidFill>
                  <a:prstClr val="black">
                    <a:lumMod val="65000"/>
                    <a:lumOff val="35000"/>
                  </a:prstClr>
                </a:solidFill>
                <a:latin typeface="Helvetica" pitchFamily="2" charset="0"/>
                <a:cs typeface="+mn-cs"/>
              </a:rPr>
              <a:t>Other</a:t>
            </a:r>
          </a:p>
        </p:txBody>
      </p:sp>
    </p:spTree>
    <p:extLst>
      <p:ext uri="{BB962C8B-B14F-4D97-AF65-F5344CB8AC3E}">
        <p14:creationId xmlns:p14="http://schemas.microsoft.com/office/powerpoint/2010/main" val="293413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3</a:t>
            </a:r>
          </a:p>
        </p:txBody>
      </p:sp>
      <p:sp>
        <p:nvSpPr>
          <p:cNvPr id="2" name="Title 1"/>
          <p:cNvSpPr>
            <a:spLocks noGrp="1"/>
          </p:cNvSpPr>
          <p:nvPr>
            <p:ph type="title"/>
          </p:nvPr>
        </p:nvSpPr>
        <p:spPr>
          <a:xfrm>
            <a:off x="1261872" y="256032"/>
            <a:ext cx="5870448" cy="475484"/>
          </a:xfrm>
        </p:spPr>
        <p:txBody>
          <a:bodyPr/>
          <a:lstStyle/>
          <a:p>
            <a:pPr algn="l"/>
            <a:r>
              <a:rPr lang="en-US" dirty="0"/>
              <a:t>Combination Baby Foods With More Than One Component</a:t>
            </a:r>
          </a:p>
        </p:txBody>
      </p:sp>
      <p:pic>
        <p:nvPicPr>
          <p:cNvPr id="7" name="Picture 6" descr="Illustration of a baby food tub containing squash, turkey, and cooked grains">
            <a:extLst>
              <a:ext uri="{FF2B5EF4-FFF2-40B4-BE49-F238E27FC236}">
                <a16:creationId xmlns:a16="http://schemas.microsoft.com/office/drawing/2014/main" id="{82F3DFF8-E36D-B34D-8844-7C8C1C574F83}"/>
              </a:ext>
            </a:extLst>
          </p:cNvPr>
          <p:cNvPicPr>
            <a:picLocks noChangeAspect="1"/>
          </p:cNvPicPr>
          <p:nvPr/>
        </p:nvPicPr>
        <p:blipFill>
          <a:blip r:embed="rId3"/>
          <a:srcRect/>
          <a:stretch/>
        </p:blipFill>
        <p:spPr>
          <a:xfrm>
            <a:off x="2835604" y="1720420"/>
            <a:ext cx="3472791" cy="1795058"/>
          </a:xfrm>
          <a:prstGeom prst="rect">
            <a:avLst/>
          </a:prstGeom>
        </p:spPr>
      </p:pic>
      <p:sp>
        <p:nvSpPr>
          <p:cNvPr id="4" name="Text Placeholder 3"/>
          <p:cNvSpPr>
            <a:spLocks noGrp="1"/>
          </p:cNvSpPr>
          <p:nvPr>
            <p:ph type="body" sz="quarter" idx="11"/>
          </p:nvPr>
        </p:nvSpPr>
        <p:spPr/>
        <p:txBody>
          <a:bodyPr/>
          <a:lstStyle/>
          <a:p>
            <a:pPr lvl="0" defTabSz="457200">
              <a:lnSpc>
                <a:spcPts val="1300"/>
              </a:lnSpc>
              <a:spcBef>
                <a:spcPts val="0"/>
              </a:spcBef>
              <a:spcAft>
                <a:spcPts val="300"/>
              </a:spcAft>
              <a:buClrTx/>
            </a:pPr>
            <a:r>
              <a:rPr lang="en-US" sz="1600" dirty="0">
                <a:solidFill>
                  <a:srgbClr val="FFFFFF"/>
                </a:solidFill>
                <a:latin typeface="Helvetica" pitchFamily="2" charset="0"/>
                <a:cs typeface="+mn-cs"/>
              </a:rPr>
              <a:t>Contains:</a:t>
            </a:r>
          </a:p>
          <a:p>
            <a:pPr lvl="0" algn="l" defTabSz="457200">
              <a:lnSpc>
                <a:spcPct val="100000"/>
              </a:lnSpc>
              <a:spcBef>
                <a:spcPts val="0"/>
              </a:spcBef>
              <a:spcAft>
                <a:spcPts val="500"/>
              </a:spcAft>
              <a:buClrTx/>
            </a:pPr>
            <a:r>
              <a:rPr lang="en-US" sz="1250" dirty="0">
                <a:solidFill>
                  <a:srgbClr val="FFFFFF"/>
                </a:solidFill>
                <a:latin typeface="Helvetica" pitchFamily="2" charset="0"/>
                <a:cs typeface="+mn-cs"/>
              </a:rPr>
              <a:t>4 Tbsp. Squash</a:t>
            </a:r>
          </a:p>
          <a:p>
            <a:pPr lvl="0" algn="l" defTabSz="457200">
              <a:lnSpc>
                <a:spcPct val="100000"/>
              </a:lnSpc>
              <a:spcBef>
                <a:spcPts val="0"/>
              </a:spcBef>
              <a:spcAft>
                <a:spcPts val="500"/>
              </a:spcAft>
              <a:buClrTx/>
            </a:pPr>
            <a:r>
              <a:rPr lang="en-US" sz="1250" dirty="0">
                <a:solidFill>
                  <a:srgbClr val="FFFFFF"/>
                </a:solidFill>
                <a:latin typeface="Helvetica" pitchFamily="2" charset="0"/>
                <a:cs typeface="+mn-cs"/>
              </a:rPr>
              <a:t>1 Tbsp. Turkey</a:t>
            </a:r>
          </a:p>
          <a:p>
            <a:pPr lvl="0" algn="l" defTabSz="457200">
              <a:lnSpc>
                <a:spcPct val="100000"/>
              </a:lnSpc>
              <a:spcBef>
                <a:spcPts val="0"/>
              </a:spcBef>
              <a:spcAft>
                <a:spcPts val="500"/>
              </a:spcAft>
              <a:buClrTx/>
            </a:pPr>
            <a:r>
              <a:rPr lang="en-US" sz="1250" dirty="0">
                <a:solidFill>
                  <a:srgbClr val="FFFFFF"/>
                </a:solidFill>
                <a:latin typeface="Helvetica" pitchFamily="2" charset="0"/>
                <a:cs typeface="+mn-cs"/>
              </a:rPr>
              <a:t>2 Tbsp. Cooked Grains</a:t>
            </a:r>
            <a:endParaRPr lang="en-US" dirty="0">
              <a:solidFill>
                <a:srgbClr val="000000"/>
              </a:solidFill>
              <a:latin typeface="Helvetica" pitchFamily="2" charset="0"/>
              <a:cs typeface="+mn-cs"/>
            </a:endParaRPr>
          </a:p>
        </p:txBody>
      </p:sp>
      <p:sp>
        <p:nvSpPr>
          <p:cNvPr id="11" name="Rounded Rectangle 10" descr="Outline around &quot;4 Tbsp.&quot;">
            <a:extLst>
              <a:ext uri="{FF2B5EF4-FFF2-40B4-BE49-F238E27FC236}">
                <a16:creationId xmlns:a16="http://schemas.microsoft.com/office/drawing/2014/main" id="{A78B4235-3B7D-224A-8A18-A4F4633F725C}"/>
              </a:ext>
            </a:extLst>
          </p:cNvPr>
          <p:cNvSpPr/>
          <p:nvPr/>
        </p:nvSpPr>
        <p:spPr>
          <a:xfrm>
            <a:off x="4124325" y="2442568"/>
            <a:ext cx="590550" cy="219079"/>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descr="Outline around &quot;1 Tbsp.&quot;">
            <a:extLst>
              <a:ext uri="{FF2B5EF4-FFF2-40B4-BE49-F238E27FC236}">
                <a16:creationId xmlns:a16="http://schemas.microsoft.com/office/drawing/2014/main" id="{C0E93D3D-D8F9-824E-B3F6-A2D795C1836C}"/>
              </a:ext>
            </a:extLst>
          </p:cNvPr>
          <p:cNvSpPr/>
          <p:nvPr/>
        </p:nvSpPr>
        <p:spPr>
          <a:xfrm>
            <a:off x="4124325" y="2696568"/>
            <a:ext cx="590550" cy="219079"/>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2"/>
          </p:nvPr>
        </p:nvSpPr>
        <p:spPr/>
        <p:txBody>
          <a:bodyPr/>
          <a:lstStyle/>
          <a:p>
            <a:pPr lvl="0" defTabSz="457200">
              <a:lnSpc>
                <a:spcPct val="100000"/>
              </a:lnSpc>
              <a:spcBef>
                <a:spcPts val="0"/>
              </a:spcBef>
            </a:pPr>
            <a:r>
              <a:rPr lang="en-US" sz="1800" dirty="0"/>
              <a:t>Vegetables/Fruit Component Grains/Meats/Meat Alternates Component</a:t>
            </a:r>
          </a:p>
        </p:txBody>
      </p:sp>
    </p:spTree>
    <p:extLst>
      <p:ext uri="{BB962C8B-B14F-4D97-AF65-F5344CB8AC3E}">
        <p14:creationId xmlns:p14="http://schemas.microsoft.com/office/powerpoint/2010/main" val="52568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Compare the Amount of Food Component With CACFP Infant Meal Pattern </a:t>
            </a:r>
            <a:endParaRPr lang="en-US" dirty="0"/>
          </a:p>
        </p:txBody>
      </p:sp>
      <p:pic>
        <p:nvPicPr>
          <p:cNvPr id="6" name="Picture 5" descr="Illustration of a baby food tub containing squash, turkey, and cooked grains ">
            <a:extLst>
              <a:ext uri="{FF2B5EF4-FFF2-40B4-BE49-F238E27FC236}">
                <a16:creationId xmlns:a16="http://schemas.microsoft.com/office/drawing/2014/main" id="{81855402-8D8F-3F4F-A4DB-6169E65B28CE}"/>
              </a:ext>
            </a:extLst>
          </p:cNvPr>
          <p:cNvPicPr>
            <a:picLocks noChangeAspect="1"/>
          </p:cNvPicPr>
          <p:nvPr/>
        </p:nvPicPr>
        <p:blipFill>
          <a:blip r:embed="rId3"/>
          <a:srcRect/>
          <a:stretch/>
        </p:blipFill>
        <p:spPr>
          <a:xfrm>
            <a:off x="2532673" y="1701146"/>
            <a:ext cx="4078654" cy="2108223"/>
          </a:xfrm>
          <a:prstGeom prst="rect">
            <a:avLst/>
          </a:prstGeom>
        </p:spPr>
      </p:pic>
      <p:sp>
        <p:nvSpPr>
          <p:cNvPr id="7" name="Oval 6" descr="&quot;decorative&quot;">
            <a:extLst>
              <a:ext uri="{FF2B5EF4-FFF2-40B4-BE49-F238E27FC236}">
                <a16:creationId xmlns:a16="http://schemas.microsoft.com/office/drawing/2014/main" id="{22941D37-C4AC-844D-8959-C5FFE119E435}"/>
              </a:ext>
            </a:extLst>
          </p:cNvPr>
          <p:cNvSpPr/>
          <p:nvPr/>
        </p:nvSpPr>
        <p:spPr>
          <a:xfrm>
            <a:off x="5743602" y="1349225"/>
            <a:ext cx="817454" cy="817454"/>
          </a:xfrm>
          <a:prstGeom prst="ellipse">
            <a:avLst/>
          </a:prstGeom>
          <a:solidFill>
            <a:srgbClr val="00582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5833872" y="1362456"/>
            <a:ext cx="374904" cy="832104"/>
          </a:xfrm>
        </p:spPr>
        <p:txBody>
          <a:bodyPr lIns="91440"/>
          <a:lstStyle/>
          <a:p>
            <a:pPr lvl="0" algn="l" defTabSz="457200">
              <a:spcBef>
                <a:spcPts val="0"/>
              </a:spcBef>
            </a:pPr>
            <a:r>
              <a:rPr lang="en-US" sz="4800" b="1" dirty="0">
                <a:solidFill>
                  <a:prstClr val="white"/>
                </a:solidFill>
              </a:rPr>
              <a:t>✓</a:t>
            </a:r>
          </a:p>
        </p:txBody>
      </p:sp>
      <p:sp>
        <p:nvSpPr>
          <p:cNvPr id="4" name="Text Placeholder 3"/>
          <p:cNvSpPr>
            <a:spLocks noGrp="1"/>
          </p:cNvSpPr>
          <p:nvPr>
            <p:ph type="body" sz="quarter" idx="10"/>
          </p:nvPr>
        </p:nvSpPr>
        <p:spPr>
          <a:xfrm>
            <a:off x="3995928" y="2322576"/>
            <a:ext cx="2258568" cy="1380744"/>
          </a:xfrm>
        </p:spPr>
        <p:txBody>
          <a:bodyPr lIns="91440"/>
          <a:lstStyle/>
          <a:p>
            <a:pPr lvl="0" algn="ctr" defTabSz="457200">
              <a:lnSpc>
                <a:spcPts val="1300"/>
              </a:lnSpc>
              <a:spcBef>
                <a:spcPts val="0"/>
              </a:spcBef>
              <a:spcAft>
                <a:spcPts val="300"/>
              </a:spcAft>
            </a:pPr>
            <a:r>
              <a:rPr lang="en-US" sz="1600" b="0" dirty="0">
                <a:solidFill>
                  <a:prstClr val="white"/>
                </a:solidFill>
                <a:latin typeface="Helvetica" pitchFamily="2" charset="0"/>
              </a:rPr>
              <a:t>Contains:</a:t>
            </a:r>
          </a:p>
          <a:p>
            <a:pPr lvl="0" defTabSz="457200">
              <a:lnSpc>
                <a:spcPct val="100000"/>
              </a:lnSpc>
              <a:spcBef>
                <a:spcPts val="0"/>
              </a:spcBef>
              <a:spcAft>
                <a:spcPts val="500"/>
              </a:spcAft>
            </a:pPr>
            <a:r>
              <a:rPr lang="en-US" sz="1500" b="0" dirty="0">
                <a:solidFill>
                  <a:prstClr val="white"/>
                </a:solidFill>
                <a:latin typeface="Helvetica" pitchFamily="2" charset="0"/>
              </a:rPr>
              <a:t>4 Tbsp. Squash</a:t>
            </a:r>
          </a:p>
          <a:p>
            <a:pPr lvl="0" defTabSz="457200">
              <a:lnSpc>
                <a:spcPct val="100000"/>
              </a:lnSpc>
              <a:spcBef>
                <a:spcPts val="0"/>
              </a:spcBef>
              <a:spcAft>
                <a:spcPts val="500"/>
              </a:spcAft>
            </a:pPr>
            <a:r>
              <a:rPr lang="en-US" sz="1500" b="0" dirty="0">
                <a:solidFill>
                  <a:prstClr val="white"/>
                </a:solidFill>
                <a:latin typeface="Helvetica" pitchFamily="2" charset="0"/>
              </a:rPr>
              <a:t>1 Tbsp. Turkey</a:t>
            </a:r>
          </a:p>
          <a:p>
            <a:pPr lvl="0" defTabSz="457200">
              <a:lnSpc>
                <a:spcPct val="100000"/>
              </a:lnSpc>
              <a:spcBef>
                <a:spcPts val="0"/>
              </a:spcBef>
              <a:spcAft>
                <a:spcPts val="500"/>
              </a:spcAft>
            </a:pPr>
            <a:r>
              <a:rPr lang="en-US" sz="1500" b="0" dirty="0">
                <a:solidFill>
                  <a:prstClr val="white"/>
                </a:solidFill>
                <a:latin typeface="Helvetica" pitchFamily="2" charset="0"/>
              </a:rPr>
              <a:t>2 Tbsp. Cooked Grains</a:t>
            </a:r>
          </a:p>
        </p:txBody>
      </p:sp>
      <p:sp>
        <p:nvSpPr>
          <p:cNvPr id="8" name="Rounded Rectangle 7" descr="Outline around &quot;4 Tbsp. Squash&quot;">
            <a:extLst>
              <a:ext uri="{FF2B5EF4-FFF2-40B4-BE49-F238E27FC236}">
                <a16:creationId xmlns:a16="http://schemas.microsoft.com/office/drawing/2014/main" id="{6FB80149-F31E-2448-816D-E40C2EE71682}"/>
              </a:ext>
            </a:extLst>
          </p:cNvPr>
          <p:cNvSpPr/>
          <p:nvPr/>
        </p:nvSpPr>
        <p:spPr>
          <a:xfrm>
            <a:off x="4057649" y="2552060"/>
            <a:ext cx="1387475" cy="269875"/>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1"/>
          </p:nvPr>
        </p:nvSpPr>
        <p:spPr>
          <a:xfrm>
            <a:off x="1371600" y="4050792"/>
            <a:ext cx="6400800" cy="310896"/>
          </a:xfrm>
        </p:spPr>
        <p:txBody>
          <a:bodyPr lIns="0"/>
          <a:lstStyle/>
          <a:p>
            <a:pPr lvl="0" algn="ctr">
              <a:lnSpc>
                <a:spcPct val="100000"/>
              </a:lnSpc>
            </a:pPr>
            <a:r>
              <a:rPr lang="en-US" sz="2000" dirty="0">
                <a:solidFill>
                  <a:prstClr val="black">
                    <a:lumMod val="65000"/>
                    <a:lumOff val="35000"/>
                  </a:prstClr>
                </a:solidFill>
                <a:latin typeface="Helvetica" pitchFamily="2" charset="0"/>
                <a:cs typeface="+mn-cs"/>
              </a:rPr>
              <a:t>The infant meal pattern requires that you offer </a:t>
            </a:r>
            <a:br>
              <a:rPr lang="en-US" sz="2000" dirty="0">
                <a:solidFill>
                  <a:prstClr val="black">
                    <a:lumMod val="65000"/>
                    <a:lumOff val="35000"/>
                  </a:prstClr>
                </a:solidFill>
                <a:latin typeface="Helvetica" pitchFamily="2" charset="0"/>
                <a:cs typeface="+mn-cs"/>
              </a:rPr>
            </a:br>
            <a:r>
              <a:rPr lang="en-US" sz="2000" b="1" dirty="0">
                <a:solidFill>
                  <a:prstClr val="black">
                    <a:lumMod val="65000"/>
                    <a:lumOff val="35000"/>
                  </a:prstClr>
                </a:solidFill>
                <a:latin typeface="Helvetica" pitchFamily="2" charset="0"/>
                <a:cs typeface="+mn-cs"/>
              </a:rPr>
              <a:t>at least 2 Tbsp. of vegetables/fruit </a:t>
            </a:r>
            <a:r>
              <a:rPr lang="en-US" sz="2000" dirty="0">
                <a:solidFill>
                  <a:prstClr val="black">
                    <a:lumMod val="65000"/>
                    <a:lumOff val="35000"/>
                  </a:prstClr>
                </a:solidFill>
                <a:latin typeface="Helvetica" pitchFamily="2" charset="0"/>
                <a:cs typeface="+mn-cs"/>
              </a:rPr>
              <a:t>at</a:t>
            </a:r>
            <a:br>
              <a:rPr lang="en-US" sz="2000" dirty="0">
                <a:solidFill>
                  <a:prstClr val="black">
                    <a:lumMod val="65000"/>
                    <a:lumOff val="35000"/>
                  </a:prstClr>
                </a:solidFill>
                <a:latin typeface="Helvetica" pitchFamily="2" charset="0"/>
                <a:cs typeface="+mn-cs"/>
              </a:rPr>
            </a:br>
            <a:r>
              <a:rPr lang="en-US" sz="2000" dirty="0">
                <a:solidFill>
                  <a:prstClr val="black">
                    <a:lumMod val="65000"/>
                    <a:lumOff val="35000"/>
                  </a:prstClr>
                </a:solidFill>
                <a:latin typeface="Helvetica" pitchFamily="2" charset="0"/>
                <a:cs typeface="+mn-cs"/>
              </a:rPr>
              <a:t>meals and snacks.</a:t>
            </a:r>
          </a:p>
        </p:txBody>
      </p:sp>
    </p:spTree>
    <p:extLst>
      <p:ext uri="{BB962C8B-B14F-4D97-AF65-F5344CB8AC3E}">
        <p14:creationId xmlns:p14="http://schemas.microsoft.com/office/powerpoint/2010/main" val="380945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Compare the Amount of Food Component With CACFP Infant Meal Pattern (continued)</a:t>
            </a:r>
            <a:endParaRPr lang="en-US" dirty="0"/>
          </a:p>
        </p:txBody>
      </p:sp>
      <p:pic>
        <p:nvPicPr>
          <p:cNvPr id="6" name="Picture 5" descr="Illustration of a baby food tub containing squash, turkey, and cooked grains">
            <a:extLst>
              <a:ext uri="{FF2B5EF4-FFF2-40B4-BE49-F238E27FC236}">
                <a16:creationId xmlns:a16="http://schemas.microsoft.com/office/drawing/2014/main" id="{81855402-8D8F-3F4F-A4DB-6169E65B28CE}"/>
              </a:ext>
            </a:extLst>
          </p:cNvPr>
          <p:cNvPicPr>
            <a:picLocks noChangeAspect="1"/>
          </p:cNvPicPr>
          <p:nvPr/>
        </p:nvPicPr>
        <p:blipFill>
          <a:blip r:embed="rId3"/>
          <a:srcRect/>
          <a:stretch/>
        </p:blipFill>
        <p:spPr>
          <a:xfrm>
            <a:off x="2532673" y="1676386"/>
            <a:ext cx="4078654" cy="2108223"/>
          </a:xfrm>
          <a:prstGeom prst="rect">
            <a:avLst/>
          </a:prstGeom>
        </p:spPr>
      </p:pic>
      <p:sp>
        <p:nvSpPr>
          <p:cNvPr id="3" name="Text Placeholder 2"/>
          <p:cNvSpPr>
            <a:spLocks noGrp="1"/>
          </p:cNvSpPr>
          <p:nvPr>
            <p:ph type="body" idx="1"/>
          </p:nvPr>
        </p:nvSpPr>
        <p:spPr>
          <a:xfrm>
            <a:off x="3995928" y="2295144"/>
            <a:ext cx="2258568" cy="1380744"/>
          </a:xfrm>
        </p:spPr>
        <p:txBody>
          <a:bodyPr lIns="91440"/>
          <a:lstStyle/>
          <a:p>
            <a:pPr lvl="0" defTabSz="457200">
              <a:lnSpc>
                <a:spcPts val="1300"/>
              </a:lnSpc>
              <a:spcBef>
                <a:spcPts val="0"/>
              </a:spcBef>
              <a:spcAft>
                <a:spcPts val="300"/>
              </a:spcAft>
            </a:pPr>
            <a:r>
              <a:rPr lang="en-US" sz="1600" dirty="0">
                <a:solidFill>
                  <a:prstClr val="white"/>
                </a:solidFill>
              </a:rPr>
              <a:t>Contains:</a:t>
            </a:r>
          </a:p>
          <a:p>
            <a:pPr lvl="0" defTabSz="457200">
              <a:spcBef>
                <a:spcPts val="0"/>
              </a:spcBef>
              <a:spcAft>
                <a:spcPts val="500"/>
              </a:spcAft>
            </a:pPr>
            <a:r>
              <a:rPr lang="en-US" sz="1500" dirty="0">
                <a:solidFill>
                  <a:prstClr val="white"/>
                </a:solidFill>
              </a:rPr>
              <a:t>4 Tbsp. Squash</a:t>
            </a:r>
          </a:p>
          <a:p>
            <a:pPr lvl="0" defTabSz="457200">
              <a:spcBef>
                <a:spcPts val="0"/>
              </a:spcBef>
              <a:spcAft>
                <a:spcPts val="500"/>
              </a:spcAft>
            </a:pPr>
            <a:r>
              <a:rPr lang="en-US" sz="1500" dirty="0">
                <a:solidFill>
                  <a:prstClr val="white"/>
                </a:solidFill>
              </a:rPr>
              <a:t>1 Tbsp. Turkey</a:t>
            </a:r>
          </a:p>
          <a:p>
            <a:pPr lvl="0" defTabSz="457200">
              <a:spcBef>
                <a:spcPts val="0"/>
              </a:spcBef>
              <a:spcAft>
                <a:spcPts val="500"/>
              </a:spcAft>
            </a:pPr>
            <a:r>
              <a:rPr lang="en-US" sz="1500" dirty="0">
                <a:solidFill>
                  <a:prstClr val="white"/>
                </a:solidFill>
              </a:rPr>
              <a:t>2 Tbsp. Cooked Grains</a:t>
            </a:r>
          </a:p>
        </p:txBody>
      </p:sp>
      <p:sp>
        <p:nvSpPr>
          <p:cNvPr id="12" name="Rounded Rectangle 11" descr="Outline around &quot;1 Tbsp. Turkey&quot;">
            <a:extLst>
              <a:ext uri="{FF2B5EF4-FFF2-40B4-BE49-F238E27FC236}">
                <a16:creationId xmlns:a16="http://schemas.microsoft.com/office/drawing/2014/main" id="{FE54912F-47CD-8B43-9C88-B50FF7240403}"/>
              </a:ext>
            </a:extLst>
          </p:cNvPr>
          <p:cNvSpPr/>
          <p:nvPr/>
        </p:nvSpPr>
        <p:spPr>
          <a:xfrm>
            <a:off x="4433569" y="2819400"/>
            <a:ext cx="1387475" cy="269875"/>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aution Icon "/>
          <p:cNvPicPr>
            <a:picLocks noChangeAspect="1"/>
          </p:cNvPicPr>
          <p:nvPr/>
        </p:nvPicPr>
        <p:blipFill>
          <a:blip r:embed="rId4"/>
          <a:stretch>
            <a:fillRect/>
          </a:stretch>
        </p:blipFill>
        <p:spPr>
          <a:xfrm>
            <a:off x="5993414" y="1649426"/>
            <a:ext cx="1465660" cy="1289304"/>
          </a:xfrm>
          <a:prstGeom prst="rect">
            <a:avLst/>
          </a:prstGeom>
        </p:spPr>
      </p:pic>
      <p:sp>
        <p:nvSpPr>
          <p:cNvPr id="4" name="Text Placeholder 3"/>
          <p:cNvSpPr>
            <a:spLocks noGrp="1"/>
          </p:cNvSpPr>
          <p:nvPr>
            <p:ph type="body" sz="quarter" idx="11"/>
          </p:nvPr>
        </p:nvSpPr>
        <p:spPr>
          <a:xfrm>
            <a:off x="722376" y="4023360"/>
            <a:ext cx="7708392" cy="310896"/>
          </a:xfrm>
        </p:spPr>
        <p:txBody>
          <a:bodyPr lIns="0"/>
          <a:lstStyle/>
          <a:p>
            <a:pPr lvl="0" algn="ctr">
              <a:lnSpc>
                <a:spcPct val="100000"/>
              </a:lnSpc>
            </a:pPr>
            <a:r>
              <a:rPr lang="en-US" sz="2000" dirty="0">
                <a:solidFill>
                  <a:prstClr val="black">
                    <a:lumMod val="65000"/>
                    <a:lumOff val="35000"/>
                  </a:prstClr>
                </a:solidFill>
                <a:latin typeface="Helvetica" pitchFamily="2" charset="0"/>
                <a:cs typeface="+mn-cs"/>
              </a:rPr>
              <a:t>The infant meal pattern requires that you offer </a:t>
            </a:r>
            <a:br>
              <a:rPr lang="en-US" sz="2000" dirty="0">
                <a:solidFill>
                  <a:prstClr val="black">
                    <a:lumMod val="65000"/>
                    <a:lumOff val="35000"/>
                  </a:prstClr>
                </a:solidFill>
                <a:latin typeface="Helvetica" pitchFamily="2" charset="0"/>
                <a:cs typeface="+mn-cs"/>
              </a:rPr>
            </a:br>
            <a:r>
              <a:rPr lang="en-US" sz="2000" b="1" dirty="0">
                <a:solidFill>
                  <a:prstClr val="black">
                    <a:lumMod val="65000"/>
                    <a:lumOff val="35000"/>
                  </a:prstClr>
                </a:solidFill>
                <a:latin typeface="Helvetica" pitchFamily="2" charset="0"/>
                <a:cs typeface="+mn-cs"/>
              </a:rPr>
              <a:t>at least 4 Tbsp. of grains/meats/meat alternates </a:t>
            </a:r>
            <a:r>
              <a:rPr lang="en-US" sz="2000" dirty="0">
                <a:solidFill>
                  <a:prstClr val="black">
                    <a:lumMod val="65000"/>
                    <a:lumOff val="35000"/>
                  </a:prstClr>
                </a:solidFill>
                <a:latin typeface="Helvetica" pitchFamily="2" charset="0"/>
                <a:cs typeface="+mn-cs"/>
              </a:rPr>
              <a:t>at </a:t>
            </a:r>
            <a:br>
              <a:rPr lang="en-US" sz="2000" dirty="0">
                <a:solidFill>
                  <a:prstClr val="black">
                    <a:lumMod val="65000"/>
                    <a:lumOff val="35000"/>
                  </a:prstClr>
                </a:solidFill>
                <a:latin typeface="Helvetica" pitchFamily="2" charset="0"/>
                <a:cs typeface="+mn-cs"/>
              </a:rPr>
            </a:br>
            <a:r>
              <a:rPr lang="en-US" sz="2000" dirty="0">
                <a:solidFill>
                  <a:prstClr val="black">
                    <a:lumMod val="65000"/>
                    <a:lumOff val="35000"/>
                  </a:prstClr>
                </a:solidFill>
                <a:latin typeface="Helvetica" pitchFamily="2" charset="0"/>
                <a:cs typeface="+mn-cs"/>
              </a:rPr>
              <a:t>breakfast, lunch, and supper.</a:t>
            </a:r>
          </a:p>
        </p:txBody>
      </p:sp>
    </p:spTree>
    <p:extLst>
      <p:ext uri="{BB962C8B-B14F-4D97-AF65-F5344CB8AC3E}">
        <p14:creationId xmlns:p14="http://schemas.microsoft.com/office/powerpoint/2010/main" val="73650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Compare the Amount of Food Component With CACFP Infant Meal Pattern (continued) </a:t>
            </a:r>
            <a:endParaRPr lang="en-US" dirty="0"/>
          </a:p>
        </p:txBody>
      </p:sp>
      <p:pic>
        <p:nvPicPr>
          <p:cNvPr id="6" name="Picture 5" descr="Illustration of a baby food tub containing squash, turkey, and cooked grains ">
            <a:extLst>
              <a:ext uri="{FF2B5EF4-FFF2-40B4-BE49-F238E27FC236}">
                <a16:creationId xmlns:a16="http://schemas.microsoft.com/office/drawing/2014/main" id="{5FD92AD9-1929-4B42-ABA0-1AB0254EF0A1}"/>
              </a:ext>
            </a:extLst>
          </p:cNvPr>
          <p:cNvPicPr>
            <a:picLocks noChangeAspect="1"/>
          </p:cNvPicPr>
          <p:nvPr/>
        </p:nvPicPr>
        <p:blipFill>
          <a:blip r:embed="rId3"/>
          <a:srcRect/>
          <a:stretch/>
        </p:blipFill>
        <p:spPr>
          <a:xfrm>
            <a:off x="191689" y="1907219"/>
            <a:ext cx="3759200" cy="1943100"/>
          </a:xfrm>
          <a:prstGeom prst="rect">
            <a:avLst/>
          </a:prstGeom>
        </p:spPr>
      </p:pic>
      <p:sp>
        <p:nvSpPr>
          <p:cNvPr id="3" name="Text Placeholder 2"/>
          <p:cNvSpPr>
            <a:spLocks noGrp="1"/>
          </p:cNvSpPr>
          <p:nvPr>
            <p:ph type="body" idx="1"/>
          </p:nvPr>
        </p:nvSpPr>
        <p:spPr>
          <a:xfrm>
            <a:off x="1645920" y="2496312"/>
            <a:ext cx="1911096" cy="1252728"/>
          </a:xfrm>
        </p:spPr>
        <p:txBody>
          <a:bodyPr lIns="91440"/>
          <a:lstStyle/>
          <a:p>
            <a:pPr lvl="0" defTabSz="457200">
              <a:lnSpc>
                <a:spcPts val="1300"/>
              </a:lnSpc>
              <a:spcBef>
                <a:spcPts val="0"/>
              </a:spcBef>
              <a:spcAft>
                <a:spcPts val="300"/>
              </a:spcAft>
            </a:pPr>
            <a:r>
              <a:rPr lang="en-US" sz="1600" dirty="0">
                <a:solidFill>
                  <a:prstClr val="white"/>
                </a:solidFill>
                <a:cs typeface="Helvetica" panose="020B0604020202020204" pitchFamily="34" charset="0"/>
              </a:rPr>
              <a:t>Contains:</a:t>
            </a:r>
          </a:p>
          <a:p>
            <a:pPr lvl="0" defTabSz="457200">
              <a:spcBef>
                <a:spcPts val="0"/>
              </a:spcBef>
              <a:spcAft>
                <a:spcPts val="400"/>
              </a:spcAft>
            </a:pPr>
            <a:r>
              <a:rPr lang="en-US" sz="1300" dirty="0">
                <a:solidFill>
                  <a:prstClr val="white"/>
                </a:solidFill>
                <a:cs typeface="Helvetica" panose="020B0604020202020204" pitchFamily="34" charset="0"/>
              </a:rPr>
              <a:t>4 Tbsp. Squash</a:t>
            </a:r>
          </a:p>
          <a:p>
            <a:pPr lvl="0" defTabSz="457200">
              <a:spcBef>
                <a:spcPts val="0"/>
              </a:spcBef>
              <a:spcAft>
                <a:spcPts val="400"/>
              </a:spcAft>
            </a:pPr>
            <a:r>
              <a:rPr lang="en-US" sz="1300" dirty="0">
                <a:solidFill>
                  <a:prstClr val="white"/>
                </a:solidFill>
                <a:cs typeface="Helvetica" panose="020B0604020202020204" pitchFamily="34" charset="0"/>
              </a:rPr>
              <a:t>1 Tbsp. Turkey</a:t>
            </a:r>
          </a:p>
          <a:p>
            <a:pPr lvl="0" defTabSz="457200">
              <a:spcBef>
                <a:spcPts val="0"/>
              </a:spcBef>
              <a:spcAft>
                <a:spcPts val="400"/>
              </a:spcAft>
            </a:pPr>
            <a:r>
              <a:rPr lang="en-US" sz="1300" dirty="0">
                <a:solidFill>
                  <a:prstClr val="white"/>
                </a:solidFill>
                <a:cs typeface="Helvetica" panose="020B0604020202020204" pitchFamily="34" charset="0"/>
              </a:rPr>
              <a:t>2 Tbsp. Cooked Grains</a:t>
            </a:r>
            <a:endParaRPr lang="en-US" sz="1300" dirty="0">
              <a:solidFill>
                <a:prstClr val="black"/>
              </a:solidFill>
              <a:cs typeface="Helvetica" panose="020B0604020202020204" pitchFamily="34" charset="0"/>
            </a:endParaRPr>
          </a:p>
        </p:txBody>
      </p:sp>
      <p:sp>
        <p:nvSpPr>
          <p:cNvPr id="12" name="Rounded Rectangle 11" descr="Outline around &quot;1 Tbsp. Turkey&quot;">
            <a:extLst>
              <a:ext uri="{FF2B5EF4-FFF2-40B4-BE49-F238E27FC236}">
                <a16:creationId xmlns:a16="http://schemas.microsoft.com/office/drawing/2014/main" id="{0F52319A-8216-8B40-9981-2388761C5CE7}"/>
              </a:ext>
            </a:extLst>
          </p:cNvPr>
          <p:cNvSpPr/>
          <p:nvPr/>
        </p:nvSpPr>
        <p:spPr>
          <a:xfrm>
            <a:off x="2013516" y="2952041"/>
            <a:ext cx="1174249" cy="269875"/>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aution Icon "/>
          <p:cNvPicPr>
            <a:picLocks noChangeAspect="1"/>
          </p:cNvPicPr>
          <p:nvPr/>
        </p:nvPicPr>
        <p:blipFill>
          <a:blip r:embed="rId4"/>
          <a:stretch>
            <a:fillRect/>
          </a:stretch>
        </p:blipFill>
        <p:spPr>
          <a:xfrm>
            <a:off x="3383238" y="1730697"/>
            <a:ext cx="1525474" cy="1325880"/>
          </a:xfrm>
          <a:prstGeom prst="rect">
            <a:avLst/>
          </a:prstGeom>
        </p:spPr>
      </p:pic>
      <p:sp>
        <p:nvSpPr>
          <p:cNvPr id="4" name="Text Placeholder 3"/>
          <p:cNvSpPr>
            <a:spLocks noGrp="1"/>
          </p:cNvSpPr>
          <p:nvPr>
            <p:ph type="body" sz="quarter" idx="11"/>
          </p:nvPr>
        </p:nvSpPr>
        <p:spPr>
          <a:xfrm>
            <a:off x="4974336" y="2240280"/>
            <a:ext cx="914400" cy="1280160"/>
          </a:xfrm>
        </p:spPr>
        <p:txBody>
          <a:bodyPr/>
          <a:lstStyle/>
          <a:p>
            <a:pPr lvl="0" algn="ctr" defTabSz="457200">
              <a:lnSpc>
                <a:spcPct val="100000"/>
              </a:lnSpc>
              <a:spcBef>
                <a:spcPts val="0"/>
              </a:spcBef>
            </a:pPr>
            <a:r>
              <a:rPr lang="en-US" sz="7200" dirty="0">
                <a:solidFill>
                  <a:prstClr val="black">
                    <a:lumMod val="65000"/>
                    <a:lumOff val="35000"/>
                  </a:prstClr>
                </a:solidFill>
                <a:latin typeface="Helvetica" pitchFamily="2" charset="0"/>
              </a:rPr>
              <a:t>+</a:t>
            </a:r>
          </a:p>
        </p:txBody>
      </p:sp>
      <p:grpSp>
        <p:nvGrpSpPr>
          <p:cNvPr id="7" name="Group 6" descr="Illustration of 3 tablespoons">
            <a:extLst>
              <a:ext uri="{FF2B5EF4-FFF2-40B4-BE49-F238E27FC236}">
                <a16:creationId xmlns:a16="http://schemas.microsoft.com/office/drawing/2014/main" id="{B7A9AC45-957C-7A43-8416-A8099CC35535}"/>
              </a:ext>
            </a:extLst>
          </p:cNvPr>
          <p:cNvGrpSpPr/>
          <p:nvPr/>
        </p:nvGrpSpPr>
        <p:grpSpPr>
          <a:xfrm>
            <a:off x="6051355" y="2177509"/>
            <a:ext cx="2757255" cy="1338870"/>
            <a:chOff x="6051355" y="2177509"/>
            <a:chExt cx="2757255" cy="1338870"/>
          </a:xfrm>
        </p:grpSpPr>
        <p:pic>
          <p:nvPicPr>
            <p:cNvPr id="8" name="Picture 7" descr="Illustration of 1 tablespoon">
              <a:extLst>
                <a:ext uri="{FF2B5EF4-FFF2-40B4-BE49-F238E27FC236}">
                  <a16:creationId xmlns:a16="http://schemas.microsoft.com/office/drawing/2014/main" id="{66027EF8-AA78-E141-ACB0-A1D41640B1E6}"/>
                </a:ext>
              </a:extLst>
            </p:cNvPr>
            <p:cNvPicPr>
              <a:picLocks noChangeAspect="1"/>
            </p:cNvPicPr>
            <p:nvPr/>
          </p:nvPicPr>
          <p:blipFill>
            <a:blip r:embed="rId5"/>
            <a:srcRect/>
            <a:stretch/>
          </p:blipFill>
          <p:spPr>
            <a:xfrm>
              <a:off x="7597759" y="2177509"/>
              <a:ext cx="1210851" cy="1338870"/>
            </a:xfrm>
            <a:prstGeom prst="rect">
              <a:avLst/>
            </a:prstGeom>
          </p:spPr>
        </p:pic>
        <p:pic>
          <p:nvPicPr>
            <p:cNvPr id="9" name="Picture 8" descr="Illustration of 1 tablespoon">
              <a:extLst>
                <a:ext uri="{FF2B5EF4-FFF2-40B4-BE49-F238E27FC236}">
                  <a16:creationId xmlns:a16="http://schemas.microsoft.com/office/drawing/2014/main" id="{225D8002-035B-2D43-AC0A-322CF720D272}"/>
                </a:ext>
              </a:extLst>
            </p:cNvPr>
            <p:cNvPicPr>
              <a:picLocks noChangeAspect="1"/>
            </p:cNvPicPr>
            <p:nvPr/>
          </p:nvPicPr>
          <p:blipFill>
            <a:blip r:embed="rId5"/>
            <a:srcRect/>
            <a:stretch/>
          </p:blipFill>
          <p:spPr>
            <a:xfrm>
              <a:off x="6873511" y="2177509"/>
              <a:ext cx="1210851" cy="1338870"/>
            </a:xfrm>
            <a:prstGeom prst="rect">
              <a:avLst/>
            </a:prstGeom>
          </p:spPr>
        </p:pic>
        <p:pic>
          <p:nvPicPr>
            <p:cNvPr id="10" name="Picture 9" descr="Illustration of 1 tablespoon">
              <a:extLst>
                <a:ext uri="{FF2B5EF4-FFF2-40B4-BE49-F238E27FC236}">
                  <a16:creationId xmlns:a16="http://schemas.microsoft.com/office/drawing/2014/main" id="{326509F0-46BA-A944-8345-D64ABA1BAC74}"/>
                </a:ext>
              </a:extLst>
            </p:cNvPr>
            <p:cNvPicPr>
              <a:picLocks noChangeAspect="1"/>
            </p:cNvPicPr>
            <p:nvPr/>
          </p:nvPicPr>
          <p:blipFill>
            <a:blip r:embed="rId5"/>
            <a:srcRect/>
            <a:stretch/>
          </p:blipFill>
          <p:spPr>
            <a:xfrm>
              <a:off x="6051355" y="2177509"/>
              <a:ext cx="1210851" cy="1338870"/>
            </a:xfrm>
            <a:prstGeom prst="rect">
              <a:avLst/>
            </a:prstGeom>
          </p:spPr>
        </p:pic>
      </p:grpSp>
      <p:sp>
        <p:nvSpPr>
          <p:cNvPr id="5" name="Text Placeholder 4"/>
          <p:cNvSpPr>
            <a:spLocks noGrp="1"/>
          </p:cNvSpPr>
          <p:nvPr>
            <p:ph type="body" sz="quarter" idx="12"/>
          </p:nvPr>
        </p:nvSpPr>
        <p:spPr>
          <a:xfrm>
            <a:off x="0" y="4123944"/>
            <a:ext cx="9144000" cy="310896"/>
          </a:xfrm>
        </p:spPr>
        <p:txBody>
          <a:bodyPr lIns="0"/>
          <a:lstStyle/>
          <a:p>
            <a:pPr lvl="0">
              <a:lnSpc>
                <a:spcPct val="100000"/>
              </a:lnSpc>
            </a:pPr>
            <a:r>
              <a:rPr lang="en-US" sz="2000" dirty="0">
                <a:solidFill>
                  <a:prstClr val="black">
                    <a:lumMod val="65000"/>
                    <a:lumOff val="35000"/>
                  </a:prstClr>
                </a:solidFill>
                <a:latin typeface="Helvetica" pitchFamily="2" charset="0"/>
                <a:cs typeface="+mn-cs"/>
              </a:rPr>
              <a:t>The infant meal pattern requires that you offer </a:t>
            </a:r>
            <a:r>
              <a:rPr lang="en-US" sz="2000" b="1" dirty="0">
                <a:solidFill>
                  <a:prstClr val="black">
                    <a:lumMod val="65000"/>
                    <a:lumOff val="35000"/>
                  </a:prstClr>
                </a:solidFill>
                <a:latin typeface="Helvetica" pitchFamily="2" charset="0"/>
                <a:cs typeface="+mn-cs"/>
              </a:rPr>
              <a:t>at least 4 Tbsp. of grains/meats/meat alternates</a:t>
            </a:r>
            <a:r>
              <a:rPr lang="en-US" sz="2000" dirty="0">
                <a:solidFill>
                  <a:prstClr val="black">
                    <a:lumMod val="65000"/>
                    <a:lumOff val="35000"/>
                  </a:prstClr>
                </a:solidFill>
                <a:latin typeface="Helvetica" pitchFamily="2" charset="0"/>
                <a:cs typeface="+mn-cs"/>
              </a:rPr>
              <a:t> at breakfast, lunch, and supper.</a:t>
            </a:r>
          </a:p>
        </p:txBody>
      </p:sp>
    </p:spTree>
    <p:extLst>
      <p:ext uri="{BB962C8B-B14F-4D97-AF65-F5344CB8AC3E}">
        <p14:creationId xmlns:p14="http://schemas.microsoft.com/office/powerpoint/2010/main" val="2737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p:txBody>
          <a:bodyPr/>
          <a:lstStyle/>
          <a:p>
            <a:r>
              <a:rPr lang="en-US" b="1" dirty="0">
                <a:solidFill>
                  <a:prstClr val="white"/>
                </a:solidFill>
              </a:rPr>
              <a:t>Try It Out!</a:t>
            </a:r>
            <a:br>
              <a:rPr lang="en-US" b="1" dirty="0">
                <a:solidFill>
                  <a:prstClr val="white"/>
                </a:solidFill>
              </a:rPr>
            </a:br>
            <a:r>
              <a:rPr lang="en-US" dirty="0">
                <a:solidFill>
                  <a:prstClr val="white"/>
                </a:solidFill>
              </a:rPr>
              <a:t>Compare the amount of tomatoes and </a:t>
            </a:r>
            <a:br>
              <a:rPr lang="en-US" dirty="0">
                <a:solidFill>
                  <a:prstClr val="white"/>
                </a:solidFill>
              </a:rPr>
            </a:br>
            <a:r>
              <a:rPr lang="en-US" dirty="0">
                <a:solidFill>
                  <a:prstClr val="white"/>
                </a:solidFill>
              </a:rPr>
              <a:t>peas in the jar with </a:t>
            </a:r>
            <a:br>
              <a:rPr lang="en-US" dirty="0">
                <a:solidFill>
                  <a:prstClr val="white"/>
                </a:solidFill>
              </a:rPr>
            </a:br>
            <a:r>
              <a:rPr lang="en-US" dirty="0">
                <a:solidFill>
                  <a:prstClr val="white"/>
                </a:solidFill>
              </a:rPr>
              <a:t>the amount of vegetables/fruit required at lunch. </a:t>
            </a:r>
            <a:endParaRPr lang="en-US" dirty="0"/>
          </a:p>
        </p:txBody>
      </p:sp>
      <p:sp>
        <p:nvSpPr>
          <p:cNvPr id="2" name="Text Placeholder 1" descr="Does one jar of this food fulfill the vegetables/fruit component* (**The infant meal pattern requires that you offer 2 Tbsp. of vegetables/fruit at CACFP meals and snacks.) at lunch?"/>
          <p:cNvSpPr>
            <a:spLocks noGrp="1"/>
          </p:cNvSpPr>
          <p:nvPr>
            <p:ph type="body" sz="quarter" idx="10"/>
          </p:nvPr>
        </p:nvSpPr>
        <p:spPr>
          <a:xfrm>
            <a:off x="3200400" y="722376"/>
            <a:ext cx="5696712" cy="274320"/>
          </a:xfrm>
        </p:spPr>
        <p:txBody>
          <a:bodyPr lIns="0"/>
          <a:lstStyle/>
          <a:p>
            <a:pPr lvl="0">
              <a:lnSpc>
                <a:spcPct val="100000"/>
              </a:lnSpc>
            </a:pPr>
            <a:r>
              <a:rPr lang="en-US" sz="2000" dirty="0">
                <a:solidFill>
                  <a:prstClr val="black">
                    <a:lumMod val="65000"/>
                    <a:lumOff val="35000"/>
                  </a:prstClr>
                </a:solidFill>
                <a:latin typeface="Helvetica" pitchFamily="2" charset="0"/>
              </a:rPr>
              <a:t>Does one jar of this food fulfill the vegetables/fruit component* at lunch?</a:t>
            </a:r>
          </a:p>
        </p:txBody>
      </p:sp>
      <p:sp>
        <p:nvSpPr>
          <p:cNvPr id="5" name="Text Placeholder 4"/>
          <p:cNvSpPr>
            <a:spLocks noGrp="1"/>
          </p:cNvSpPr>
          <p:nvPr>
            <p:ph type="body" sz="quarter" idx="11"/>
          </p:nvPr>
        </p:nvSpPr>
        <p:spPr>
          <a:xfrm>
            <a:off x="3200400" y="1481328"/>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No</a:t>
            </a:r>
          </a:p>
        </p:txBody>
      </p:sp>
      <p:sp>
        <p:nvSpPr>
          <p:cNvPr id="6" name="Text Placeholder 5"/>
          <p:cNvSpPr>
            <a:spLocks noGrp="1"/>
          </p:cNvSpPr>
          <p:nvPr>
            <p:ph type="body" sz="quarter" idx="12"/>
          </p:nvPr>
        </p:nvSpPr>
        <p:spPr>
          <a:xfrm>
            <a:off x="3200400" y="2569464"/>
            <a:ext cx="3694176" cy="310896"/>
          </a:xfrm>
        </p:spPr>
        <p:txBody>
          <a:bodyPr lIns="0"/>
          <a:lstStyle/>
          <a:p>
            <a:pPr lvl="0" algn="l" defTabSz="457200">
              <a:lnSpc>
                <a:spcPct val="100000"/>
              </a:lnSpc>
              <a:spcBef>
                <a:spcPts val="0"/>
              </a:spcBef>
            </a:pPr>
            <a:r>
              <a:rPr lang="en-US" sz="1800" dirty="0">
                <a:solidFill>
                  <a:prstClr val="black">
                    <a:lumMod val="65000"/>
                    <a:lumOff val="35000"/>
                  </a:prstClr>
                </a:solidFill>
              </a:rPr>
              <a:t>*The infant meal pattern requires that you offer </a:t>
            </a:r>
            <a:r>
              <a:rPr lang="en-US" sz="1800" b="1" dirty="0">
                <a:solidFill>
                  <a:prstClr val="black">
                    <a:lumMod val="65000"/>
                    <a:lumOff val="35000"/>
                  </a:prstClr>
                </a:solidFill>
              </a:rPr>
              <a:t>at least 2 Tbsp</a:t>
            </a:r>
            <a:r>
              <a:rPr lang="en-US" sz="1800" dirty="0">
                <a:solidFill>
                  <a:prstClr val="black">
                    <a:lumMod val="65000"/>
                    <a:lumOff val="35000"/>
                  </a:prstClr>
                </a:solidFill>
              </a:rPr>
              <a:t>.</a:t>
            </a:r>
            <a:r>
              <a:rPr lang="en-US" sz="1800" b="1" dirty="0">
                <a:solidFill>
                  <a:prstClr val="black">
                    <a:lumMod val="65000"/>
                    <a:lumOff val="35000"/>
                  </a:prstClr>
                </a:solidFill>
              </a:rPr>
              <a:t> of vegetables/fruit</a:t>
            </a:r>
            <a:r>
              <a:rPr lang="en-US" sz="1800" dirty="0">
                <a:solidFill>
                  <a:prstClr val="black">
                    <a:lumMod val="65000"/>
                    <a:lumOff val="35000"/>
                  </a:prstClr>
                </a:solidFill>
              </a:rPr>
              <a:t> at CACFP meals and snacks.</a:t>
            </a:r>
          </a:p>
        </p:txBody>
      </p:sp>
      <p:pic>
        <p:nvPicPr>
          <p:cNvPr id="8" name="Picture 7" descr="Illustration of a jar of baby food containing beef, tomato, peas, and macaroni">
            <a:extLst>
              <a:ext uri="{FF2B5EF4-FFF2-40B4-BE49-F238E27FC236}">
                <a16:creationId xmlns:a16="http://schemas.microsoft.com/office/drawing/2014/main" id="{D3A392CD-91C9-4D43-A3CC-AEC4B098C7EF}"/>
              </a:ext>
            </a:extLst>
          </p:cNvPr>
          <p:cNvPicPr>
            <a:picLocks noChangeAspect="1"/>
          </p:cNvPicPr>
          <p:nvPr/>
        </p:nvPicPr>
        <p:blipFill>
          <a:blip r:embed="rId3"/>
          <a:srcRect/>
          <a:stretch/>
        </p:blipFill>
        <p:spPr>
          <a:xfrm>
            <a:off x="7003149" y="1517904"/>
            <a:ext cx="1890156" cy="3174728"/>
          </a:xfrm>
          <a:prstGeom prst="rect">
            <a:avLst/>
          </a:prstGeom>
        </p:spPr>
      </p:pic>
      <p:sp>
        <p:nvSpPr>
          <p:cNvPr id="7" name="Text Placeholder 6"/>
          <p:cNvSpPr>
            <a:spLocks noGrp="1"/>
          </p:cNvSpPr>
          <p:nvPr>
            <p:ph type="body" sz="quarter" idx="13"/>
          </p:nvPr>
        </p:nvSpPr>
        <p:spPr>
          <a:xfrm>
            <a:off x="7260336" y="3319272"/>
            <a:ext cx="1490472" cy="1316736"/>
          </a:xfrm>
        </p:spPr>
        <p:txBody>
          <a:bodyPr lIns="91440"/>
          <a:lstStyle/>
          <a:p>
            <a:pPr lvl="0" algn="ctr" defTabSz="457200">
              <a:lnSpc>
                <a:spcPts val="1300"/>
              </a:lnSpc>
              <a:spcBef>
                <a:spcPts val="0"/>
              </a:spcBef>
            </a:pPr>
            <a:r>
              <a:rPr lang="en-US" sz="1400" dirty="0">
                <a:solidFill>
                  <a:prstClr val="white"/>
                </a:solidFill>
                <a:latin typeface="Helvetica" pitchFamily="2" charset="0"/>
                <a:cs typeface="+mn-cs"/>
              </a:rPr>
              <a:t>Contains: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Beef</a:t>
            </a:r>
          </a:p>
          <a:p>
            <a:pPr lvl="0" defTabSz="457200">
              <a:lnSpc>
                <a:spcPct val="100000"/>
              </a:lnSpc>
              <a:spcBef>
                <a:spcPts val="0"/>
              </a:spcBef>
              <a:spcAft>
                <a:spcPts val="200"/>
              </a:spcAft>
            </a:pPr>
            <a:r>
              <a:rPr lang="en-US" sz="1200" dirty="0">
                <a:solidFill>
                  <a:prstClr val="white"/>
                </a:solidFill>
                <a:latin typeface="Helvetica" pitchFamily="2" charset="0"/>
                <a:cs typeface="+mn-cs"/>
              </a:rPr>
              <a:t>2 Tbsp. Tomato</a:t>
            </a:r>
          </a:p>
          <a:p>
            <a:pPr lvl="0" defTabSz="457200">
              <a:lnSpc>
                <a:spcPct val="100000"/>
              </a:lnSpc>
              <a:spcBef>
                <a:spcPts val="0"/>
              </a:spcBef>
              <a:spcAft>
                <a:spcPts val="200"/>
              </a:spcAft>
            </a:pPr>
            <a:r>
              <a:rPr lang="en-US" sz="1200" dirty="0">
                <a:solidFill>
                  <a:prstClr val="white"/>
                </a:solidFill>
                <a:latin typeface="Helvetica" pitchFamily="2" charset="0"/>
                <a:cs typeface="+mn-cs"/>
              </a:rPr>
              <a:t>3 Tbsp. Peas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Macaroni</a:t>
            </a:r>
          </a:p>
        </p:txBody>
      </p:sp>
    </p:spTree>
    <p:extLst>
      <p:ext uri="{BB962C8B-B14F-4D97-AF65-F5344CB8AC3E}">
        <p14:creationId xmlns:p14="http://schemas.microsoft.com/office/powerpoint/2010/main" val="386416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p:txBody>
          <a:bodyPr/>
          <a:lstStyle/>
          <a:p>
            <a:r>
              <a:rPr lang="en-US" b="1" dirty="0">
                <a:solidFill>
                  <a:prstClr val="white"/>
                </a:solidFill>
              </a:rPr>
              <a:t>Try It Out! </a:t>
            </a:r>
            <a:r>
              <a:rPr lang="en-US" sz="800" b="1" dirty="0">
                <a:solidFill>
                  <a:srgbClr val="1D4D78"/>
                </a:solidFill>
              </a:rPr>
              <a:t>(continued)</a:t>
            </a:r>
            <a:br>
              <a:rPr lang="en-US" b="1" dirty="0">
                <a:solidFill>
                  <a:prstClr val="white"/>
                </a:solidFill>
              </a:rPr>
            </a:br>
            <a:r>
              <a:rPr lang="en-US" dirty="0">
                <a:solidFill>
                  <a:prstClr val="white"/>
                </a:solidFill>
              </a:rPr>
              <a:t>Compare the amount of tomatoes and </a:t>
            </a:r>
            <a:br>
              <a:rPr lang="en-US" dirty="0">
                <a:solidFill>
                  <a:prstClr val="white"/>
                </a:solidFill>
              </a:rPr>
            </a:br>
            <a:r>
              <a:rPr lang="en-US" dirty="0">
                <a:solidFill>
                  <a:prstClr val="white"/>
                </a:solidFill>
              </a:rPr>
              <a:t>peas in the jar with </a:t>
            </a:r>
            <a:br>
              <a:rPr lang="en-US" dirty="0">
                <a:solidFill>
                  <a:prstClr val="white"/>
                </a:solidFill>
              </a:rPr>
            </a:br>
            <a:r>
              <a:rPr lang="en-US" dirty="0">
                <a:solidFill>
                  <a:prstClr val="white"/>
                </a:solidFill>
              </a:rPr>
              <a:t>the amount of vegetables/fruit required at lunch. </a:t>
            </a:r>
            <a:endParaRPr lang="en-US" dirty="0"/>
          </a:p>
        </p:txBody>
      </p:sp>
      <p:sp>
        <p:nvSpPr>
          <p:cNvPr id="2" name="Text Placeholder 1" descr="Does one jar of this food fulfill the vegetables/fruit component* (**The infant meal pattern requires that you offer 2 Tbsp. of vegetables/fruit at CACFP meals and snacks.) at lunch?"/>
          <p:cNvSpPr>
            <a:spLocks noGrp="1"/>
          </p:cNvSpPr>
          <p:nvPr>
            <p:ph type="body" sz="quarter" idx="10"/>
          </p:nvPr>
        </p:nvSpPr>
        <p:spPr>
          <a:xfrm>
            <a:off x="3200400" y="722376"/>
            <a:ext cx="5696712" cy="301752"/>
          </a:xfrm>
        </p:spPr>
        <p:txBody>
          <a:bodyPr lIns="0"/>
          <a:lstStyle/>
          <a:p>
            <a:pPr lvl="0">
              <a:lnSpc>
                <a:spcPct val="100000"/>
              </a:lnSpc>
            </a:pPr>
            <a:r>
              <a:rPr lang="en-US" sz="2000" dirty="0">
                <a:solidFill>
                  <a:prstClr val="black">
                    <a:lumMod val="65000"/>
                    <a:lumOff val="35000"/>
                  </a:prstClr>
                </a:solidFill>
                <a:latin typeface="Helvetica" pitchFamily="2" charset="0"/>
              </a:rPr>
              <a:t>Does one jar of this food fulfill the vegetables/fruit component* at lunch?</a:t>
            </a:r>
          </a:p>
        </p:txBody>
      </p:sp>
      <p:sp>
        <p:nvSpPr>
          <p:cNvPr id="5" name="Text Placeholder 4"/>
          <p:cNvSpPr>
            <a:spLocks noGrp="1"/>
          </p:cNvSpPr>
          <p:nvPr>
            <p:ph type="body" sz="quarter" idx="11"/>
          </p:nvPr>
        </p:nvSpPr>
        <p:spPr>
          <a:xfrm>
            <a:off x="3200400" y="1481328"/>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latin typeface="Helvetica" pitchFamily="2" charset="0"/>
                <a:cs typeface="+mn-cs"/>
              </a:rPr>
              <a:t>No</a:t>
            </a:r>
          </a:p>
        </p:txBody>
      </p:sp>
      <p:pic>
        <p:nvPicPr>
          <p:cNvPr id="13" name="Picture 12" descr="Checkbox is checked on Yes"/>
          <p:cNvPicPr>
            <a:picLocks noChangeAspect="1"/>
          </p:cNvPicPr>
          <p:nvPr/>
        </p:nvPicPr>
        <p:blipFill>
          <a:blip r:embed="rId3"/>
          <a:stretch>
            <a:fillRect/>
          </a:stretch>
        </p:blipFill>
        <p:spPr>
          <a:xfrm>
            <a:off x="3283743" y="1416844"/>
            <a:ext cx="295275" cy="686655"/>
          </a:xfrm>
          <a:prstGeom prst="rect">
            <a:avLst/>
          </a:prstGeom>
        </p:spPr>
      </p:pic>
      <p:sp>
        <p:nvSpPr>
          <p:cNvPr id="6" name="Text Placeholder 5"/>
          <p:cNvSpPr>
            <a:spLocks noGrp="1"/>
          </p:cNvSpPr>
          <p:nvPr>
            <p:ph type="body" sz="quarter" idx="12"/>
          </p:nvPr>
        </p:nvSpPr>
        <p:spPr>
          <a:xfrm>
            <a:off x="3200400" y="2569464"/>
            <a:ext cx="3694176" cy="310896"/>
          </a:xfrm>
        </p:spPr>
        <p:txBody>
          <a:bodyPr lIns="0"/>
          <a:lstStyle/>
          <a:p>
            <a:pPr lvl="0" algn="l" defTabSz="457200">
              <a:lnSpc>
                <a:spcPct val="100000"/>
              </a:lnSpc>
              <a:spcBef>
                <a:spcPts val="0"/>
              </a:spcBef>
            </a:pPr>
            <a:r>
              <a:rPr lang="en-US" sz="1800" dirty="0">
                <a:solidFill>
                  <a:schemeClr val="tx1">
                    <a:lumMod val="65000"/>
                    <a:lumOff val="35000"/>
                  </a:schemeClr>
                </a:solidFill>
              </a:rPr>
              <a:t>*The infant meal pattern requires that you offer </a:t>
            </a:r>
            <a:r>
              <a:rPr lang="en-US" sz="1800" b="1" dirty="0">
                <a:solidFill>
                  <a:schemeClr val="tx1">
                    <a:lumMod val="65000"/>
                    <a:lumOff val="35000"/>
                  </a:schemeClr>
                </a:solidFill>
              </a:rPr>
              <a:t>at least 2 Tbsp.</a:t>
            </a:r>
            <a:r>
              <a:rPr lang="en-US" sz="1800" dirty="0">
                <a:solidFill>
                  <a:schemeClr val="tx1">
                    <a:lumMod val="65000"/>
                    <a:lumOff val="35000"/>
                  </a:schemeClr>
                </a:solidFill>
              </a:rPr>
              <a:t> </a:t>
            </a:r>
            <a:r>
              <a:rPr lang="en-US" sz="1800" b="1" dirty="0">
                <a:solidFill>
                  <a:schemeClr val="tx1">
                    <a:lumMod val="65000"/>
                    <a:lumOff val="35000"/>
                  </a:schemeClr>
                </a:solidFill>
              </a:rPr>
              <a:t>of vegetables/fruit </a:t>
            </a:r>
            <a:r>
              <a:rPr lang="en-US" sz="1800" dirty="0">
                <a:solidFill>
                  <a:schemeClr val="tx1">
                    <a:lumMod val="65000"/>
                    <a:lumOff val="35000"/>
                  </a:schemeClr>
                </a:solidFill>
              </a:rPr>
              <a:t>at CACFP meals and snacks. </a:t>
            </a:r>
          </a:p>
        </p:txBody>
      </p:sp>
      <p:pic>
        <p:nvPicPr>
          <p:cNvPr id="10" name="Picture 9" descr="Illustration of a jar of baby food containing beef, tomato, peas, and macaroni">
            <a:extLst>
              <a:ext uri="{FF2B5EF4-FFF2-40B4-BE49-F238E27FC236}">
                <a16:creationId xmlns:a16="http://schemas.microsoft.com/office/drawing/2014/main" id="{D3A392CD-91C9-4D43-A3CC-AEC4B098C7EF}"/>
              </a:ext>
            </a:extLst>
          </p:cNvPr>
          <p:cNvPicPr>
            <a:picLocks noChangeAspect="1"/>
          </p:cNvPicPr>
          <p:nvPr/>
        </p:nvPicPr>
        <p:blipFill>
          <a:blip r:embed="rId4"/>
          <a:srcRect/>
          <a:stretch/>
        </p:blipFill>
        <p:spPr>
          <a:xfrm>
            <a:off x="7003149" y="1517363"/>
            <a:ext cx="1890156" cy="3174728"/>
          </a:xfrm>
          <a:prstGeom prst="rect">
            <a:avLst/>
          </a:prstGeom>
        </p:spPr>
      </p:pic>
      <p:sp>
        <p:nvSpPr>
          <p:cNvPr id="9" name="Oval 8" descr="&quot;decorative&quot;">
            <a:extLst>
              <a:ext uri="{FF2B5EF4-FFF2-40B4-BE49-F238E27FC236}">
                <a16:creationId xmlns:a16="http://schemas.microsoft.com/office/drawing/2014/main" id="{111C92C4-BA29-134F-B10C-D31E2BB7C072}"/>
              </a:ext>
            </a:extLst>
          </p:cNvPr>
          <p:cNvSpPr/>
          <p:nvPr/>
        </p:nvSpPr>
        <p:spPr>
          <a:xfrm>
            <a:off x="6486898" y="1722278"/>
            <a:ext cx="817454" cy="817454"/>
          </a:xfrm>
          <a:prstGeom prst="ellipse">
            <a:avLst/>
          </a:prstGeom>
          <a:solidFill>
            <a:srgbClr val="00582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3"/>
          </p:nvPr>
        </p:nvSpPr>
        <p:spPr>
          <a:xfrm>
            <a:off x="6574536" y="1737360"/>
            <a:ext cx="374904" cy="832104"/>
          </a:xfrm>
        </p:spPr>
        <p:txBody>
          <a:bodyPr lIns="91440"/>
          <a:lstStyle/>
          <a:p>
            <a:pPr lvl="0" defTabSz="457200">
              <a:lnSpc>
                <a:spcPct val="100000"/>
              </a:lnSpc>
              <a:spcBef>
                <a:spcPts val="0"/>
              </a:spcBef>
            </a:pPr>
            <a:r>
              <a:rPr lang="en-US" sz="4800" b="1" dirty="0">
                <a:solidFill>
                  <a:prstClr val="white"/>
                </a:solidFill>
                <a:latin typeface="Helvetica" pitchFamily="2" charset="0"/>
              </a:rPr>
              <a:t>✓</a:t>
            </a:r>
          </a:p>
        </p:txBody>
      </p:sp>
      <p:sp>
        <p:nvSpPr>
          <p:cNvPr id="8" name="Text Placeholder 7"/>
          <p:cNvSpPr>
            <a:spLocks noGrp="1"/>
          </p:cNvSpPr>
          <p:nvPr>
            <p:ph type="body" sz="quarter" idx="14"/>
          </p:nvPr>
        </p:nvSpPr>
        <p:spPr>
          <a:xfrm>
            <a:off x="7260336" y="3319272"/>
            <a:ext cx="1490472" cy="1316736"/>
          </a:xfrm>
        </p:spPr>
        <p:txBody>
          <a:bodyPr/>
          <a:lstStyle/>
          <a:p>
            <a:pPr lvl="0" algn="ctr" defTabSz="457200">
              <a:lnSpc>
                <a:spcPts val="1300"/>
              </a:lnSpc>
              <a:spcBef>
                <a:spcPts val="0"/>
              </a:spcBef>
            </a:pPr>
            <a:r>
              <a:rPr lang="en-US" sz="1400" b="0" dirty="0">
                <a:solidFill>
                  <a:prstClr val="white"/>
                </a:solidFill>
                <a:latin typeface="Helvetica" pitchFamily="2" charset="0"/>
                <a:cs typeface="+mn-cs"/>
              </a:rPr>
              <a:t>Contains:</a:t>
            </a:r>
          </a:p>
          <a:p>
            <a:pPr lvl="0" defTabSz="457200">
              <a:lnSpc>
                <a:spcPct val="100000"/>
              </a:lnSpc>
              <a:spcBef>
                <a:spcPts val="0"/>
              </a:spcBef>
              <a:spcAft>
                <a:spcPts val="200"/>
              </a:spcAft>
            </a:pPr>
            <a:r>
              <a:rPr lang="en-US" sz="1200" b="0" dirty="0">
                <a:solidFill>
                  <a:prstClr val="white"/>
                </a:solidFill>
                <a:latin typeface="Helvetica" pitchFamily="2" charset="0"/>
                <a:cs typeface="+mn-cs"/>
              </a:rPr>
              <a:t>1 Tbsp. Beef</a:t>
            </a:r>
          </a:p>
          <a:p>
            <a:pPr lvl="0" defTabSz="457200">
              <a:lnSpc>
                <a:spcPct val="100000"/>
              </a:lnSpc>
              <a:spcBef>
                <a:spcPts val="0"/>
              </a:spcBef>
              <a:spcAft>
                <a:spcPts val="200"/>
              </a:spcAft>
            </a:pPr>
            <a:r>
              <a:rPr lang="en-US" sz="1200" b="0" dirty="0">
                <a:solidFill>
                  <a:prstClr val="white"/>
                </a:solidFill>
                <a:latin typeface="Helvetica" pitchFamily="2" charset="0"/>
                <a:cs typeface="+mn-cs"/>
              </a:rPr>
              <a:t>2 Tbsp. Tomato</a:t>
            </a:r>
          </a:p>
          <a:p>
            <a:pPr lvl="0" defTabSz="457200">
              <a:lnSpc>
                <a:spcPct val="100000"/>
              </a:lnSpc>
              <a:spcBef>
                <a:spcPts val="0"/>
              </a:spcBef>
              <a:spcAft>
                <a:spcPts val="200"/>
              </a:spcAft>
            </a:pPr>
            <a:r>
              <a:rPr lang="en-US" sz="1200" b="0" dirty="0">
                <a:solidFill>
                  <a:prstClr val="white"/>
                </a:solidFill>
                <a:latin typeface="Helvetica" pitchFamily="2" charset="0"/>
                <a:cs typeface="+mn-cs"/>
              </a:rPr>
              <a:t>3 Tbsp. Peas</a:t>
            </a:r>
          </a:p>
          <a:p>
            <a:pPr lvl="0" defTabSz="457200">
              <a:lnSpc>
                <a:spcPct val="100000"/>
              </a:lnSpc>
              <a:spcBef>
                <a:spcPts val="0"/>
              </a:spcBef>
              <a:spcAft>
                <a:spcPts val="200"/>
              </a:spcAft>
            </a:pPr>
            <a:r>
              <a:rPr lang="en-US" sz="1200" b="0" dirty="0">
                <a:solidFill>
                  <a:prstClr val="white"/>
                </a:solidFill>
                <a:latin typeface="Helvetica" pitchFamily="2" charset="0"/>
                <a:cs typeface="+mn-cs"/>
              </a:rPr>
              <a:t>1 Tbsp. Macaroni</a:t>
            </a:r>
            <a:endParaRPr lang="en-US" sz="1400" b="0" dirty="0">
              <a:solidFill>
                <a:prstClr val="black"/>
              </a:solidFill>
              <a:latin typeface="Helvetica" pitchFamily="2" charset="0"/>
              <a:cs typeface="+mn-cs"/>
            </a:endParaRPr>
          </a:p>
        </p:txBody>
      </p:sp>
      <p:sp>
        <p:nvSpPr>
          <p:cNvPr id="11" name="Rounded Rectangle 10" descr="Outline around &quot;2 Tbsp. Tomato&quot;">
            <a:extLst>
              <a:ext uri="{FF2B5EF4-FFF2-40B4-BE49-F238E27FC236}">
                <a16:creationId xmlns:a16="http://schemas.microsoft.com/office/drawing/2014/main" id="{09E3C5C2-D32A-0349-B060-61BD1E2450ED}"/>
              </a:ext>
            </a:extLst>
          </p:cNvPr>
          <p:cNvSpPr/>
          <p:nvPr/>
        </p:nvSpPr>
        <p:spPr>
          <a:xfrm>
            <a:off x="7259961" y="3714148"/>
            <a:ext cx="1212399" cy="226674"/>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descr="Outline around &quot;3 Tbsp. Peas&quot;">
            <a:extLst>
              <a:ext uri="{FF2B5EF4-FFF2-40B4-BE49-F238E27FC236}">
                <a16:creationId xmlns:a16="http://schemas.microsoft.com/office/drawing/2014/main" id="{EEB81D40-971F-0340-8136-A317AB11C9E6}"/>
              </a:ext>
            </a:extLst>
          </p:cNvPr>
          <p:cNvSpPr/>
          <p:nvPr/>
        </p:nvSpPr>
        <p:spPr>
          <a:xfrm>
            <a:off x="7259961" y="3940822"/>
            <a:ext cx="1212399" cy="199378"/>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1499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p:txBody>
          <a:bodyPr/>
          <a:lstStyle/>
          <a:p>
            <a:r>
              <a:rPr lang="en-US" b="1" dirty="0">
                <a:solidFill>
                  <a:prstClr val="white"/>
                </a:solidFill>
              </a:rPr>
              <a:t>Try It Out!</a:t>
            </a:r>
            <a:br>
              <a:rPr lang="en-US" b="1" dirty="0">
                <a:solidFill>
                  <a:prstClr val="white"/>
                </a:solidFill>
              </a:rPr>
            </a:br>
            <a:r>
              <a:rPr lang="en-US" dirty="0">
                <a:solidFill>
                  <a:prstClr val="white"/>
                </a:solidFill>
              </a:rPr>
              <a:t>Compare the amount of each food component in the </a:t>
            </a:r>
            <a:br>
              <a:rPr lang="en-US" dirty="0">
                <a:solidFill>
                  <a:prstClr val="white"/>
                </a:solidFill>
              </a:rPr>
            </a:br>
            <a:r>
              <a:rPr lang="en-US" dirty="0">
                <a:solidFill>
                  <a:prstClr val="white"/>
                </a:solidFill>
              </a:rPr>
              <a:t>jar with the amount required in the CACFP infant meal pattern. </a:t>
            </a:r>
            <a:endParaRPr lang="en-US" dirty="0"/>
          </a:p>
        </p:txBody>
      </p:sp>
      <p:sp>
        <p:nvSpPr>
          <p:cNvPr id="2" name="Text Placeholder 1" descr="Does one jar of this food fulfill the grains/meats/meat alternates component* (*The infant meal pattern requires that you offer 4 Tbsp. of grains/meats/meat alternates at breakfast, lunch, and supper.) at lunch?"/>
          <p:cNvSpPr>
            <a:spLocks noGrp="1"/>
          </p:cNvSpPr>
          <p:nvPr>
            <p:ph type="body" sz="quarter" idx="10"/>
          </p:nvPr>
        </p:nvSpPr>
        <p:spPr>
          <a:xfrm>
            <a:off x="3200400" y="722376"/>
            <a:ext cx="4782312" cy="310896"/>
          </a:xfrm>
        </p:spPr>
        <p:txBody>
          <a:bodyPr lIns="0"/>
          <a:lstStyle/>
          <a:p>
            <a:pPr lvl="0">
              <a:lnSpc>
                <a:spcPct val="100000"/>
              </a:lnSpc>
            </a:pPr>
            <a:r>
              <a:rPr lang="en-US" sz="2000" dirty="0">
                <a:solidFill>
                  <a:prstClr val="black">
                    <a:lumMod val="65000"/>
                    <a:lumOff val="35000"/>
                  </a:prstClr>
                </a:solidFill>
                <a:latin typeface="Helvetica" pitchFamily="2" charset="0"/>
                <a:cs typeface="+mn-cs"/>
              </a:rPr>
              <a:t>Does one jar of this food fulfill the grains/meats/meat alternates component* at lunch?</a:t>
            </a:r>
          </a:p>
        </p:txBody>
      </p:sp>
      <p:sp>
        <p:nvSpPr>
          <p:cNvPr id="5" name="Text Placeholder 4"/>
          <p:cNvSpPr>
            <a:spLocks noGrp="1"/>
          </p:cNvSpPr>
          <p:nvPr>
            <p:ph type="body" sz="quarter" idx="11"/>
          </p:nvPr>
        </p:nvSpPr>
        <p:spPr>
          <a:xfrm>
            <a:off x="3200400" y="1709928"/>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No</a:t>
            </a:r>
          </a:p>
        </p:txBody>
      </p:sp>
      <p:sp>
        <p:nvSpPr>
          <p:cNvPr id="6" name="Text Placeholder 5"/>
          <p:cNvSpPr>
            <a:spLocks noGrp="1"/>
          </p:cNvSpPr>
          <p:nvPr>
            <p:ph type="body" sz="quarter" idx="12"/>
          </p:nvPr>
        </p:nvSpPr>
        <p:spPr>
          <a:xfrm>
            <a:off x="3200400" y="2670048"/>
            <a:ext cx="3694176" cy="310896"/>
          </a:xfrm>
        </p:spPr>
        <p:txBody>
          <a:bodyPr lIns="0"/>
          <a:lstStyle/>
          <a:p>
            <a:pPr lvl="0" algn="l" defTabSz="457200">
              <a:lnSpc>
                <a:spcPct val="100000"/>
              </a:lnSpc>
              <a:spcBef>
                <a:spcPts val="0"/>
              </a:spcBef>
            </a:pPr>
            <a:r>
              <a:rPr lang="en-US" sz="1800" dirty="0">
                <a:solidFill>
                  <a:schemeClr val="tx1">
                    <a:lumMod val="65000"/>
                    <a:lumOff val="35000"/>
                  </a:schemeClr>
                </a:solidFill>
              </a:rPr>
              <a:t>*The infant meal pattern requires that you offer </a:t>
            </a:r>
            <a:r>
              <a:rPr lang="en-US" sz="1800" b="1" dirty="0">
                <a:solidFill>
                  <a:schemeClr val="tx1">
                    <a:lumMod val="65000"/>
                    <a:lumOff val="35000"/>
                  </a:schemeClr>
                </a:solidFill>
              </a:rPr>
              <a:t>at least 4 Tbsp. of grains/meats/meat alternates </a:t>
            </a:r>
            <a:r>
              <a:rPr lang="en-US" sz="1800" dirty="0">
                <a:solidFill>
                  <a:schemeClr val="tx1">
                    <a:lumMod val="65000"/>
                    <a:lumOff val="35000"/>
                  </a:schemeClr>
                </a:solidFill>
              </a:rPr>
              <a:t>at breakfast, lunch, and supper.</a:t>
            </a:r>
          </a:p>
        </p:txBody>
      </p:sp>
      <p:pic>
        <p:nvPicPr>
          <p:cNvPr id="8" name="Picture 7" descr="Illustration of a jar of baby food containing beef, tomato, peas, and macaroni">
            <a:extLst>
              <a:ext uri="{FF2B5EF4-FFF2-40B4-BE49-F238E27FC236}">
                <a16:creationId xmlns:a16="http://schemas.microsoft.com/office/drawing/2014/main" id="{D3A392CD-91C9-4D43-A3CC-AEC4B098C7EF}"/>
              </a:ext>
            </a:extLst>
          </p:cNvPr>
          <p:cNvPicPr>
            <a:picLocks noChangeAspect="1"/>
          </p:cNvPicPr>
          <p:nvPr/>
        </p:nvPicPr>
        <p:blipFill>
          <a:blip r:embed="rId3"/>
          <a:srcRect/>
          <a:stretch/>
        </p:blipFill>
        <p:spPr>
          <a:xfrm>
            <a:off x="7003149" y="1517904"/>
            <a:ext cx="1890156" cy="3174728"/>
          </a:xfrm>
          <a:prstGeom prst="rect">
            <a:avLst/>
          </a:prstGeom>
        </p:spPr>
      </p:pic>
      <p:sp>
        <p:nvSpPr>
          <p:cNvPr id="7" name="Text Placeholder 6"/>
          <p:cNvSpPr>
            <a:spLocks noGrp="1"/>
          </p:cNvSpPr>
          <p:nvPr>
            <p:ph type="body" sz="quarter" idx="13"/>
          </p:nvPr>
        </p:nvSpPr>
        <p:spPr>
          <a:xfrm>
            <a:off x="7260336" y="3319272"/>
            <a:ext cx="1490472" cy="1316736"/>
          </a:xfrm>
        </p:spPr>
        <p:txBody>
          <a:bodyPr lIns="91440"/>
          <a:lstStyle/>
          <a:p>
            <a:pPr lvl="0" algn="ctr" defTabSz="457200">
              <a:lnSpc>
                <a:spcPts val="1300"/>
              </a:lnSpc>
              <a:spcBef>
                <a:spcPts val="0"/>
              </a:spcBef>
            </a:pPr>
            <a:r>
              <a:rPr lang="en-US" sz="1400" dirty="0">
                <a:solidFill>
                  <a:prstClr val="white"/>
                </a:solidFill>
                <a:latin typeface="Helvetica" pitchFamily="2" charset="0"/>
                <a:cs typeface="+mn-cs"/>
              </a:rPr>
              <a:t>Contains: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Beef</a:t>
            </a:r>
          </a:p>
          <a:p>
            <a:pPr lvl="0" defTabSz="457200">
              <a:lnSpc>
                <a:spcPct val="100000"/>
              </a:lnSpc>
              <a:spcBef>
                <a:spcPts val="0"/>
              </a:spcBef>
              <a:spcAft>
                <a:spcPts val="200"/>
              </a:spcAft>
            </a:pPr>
            <a:r>
              <a:rPr lang="en-US" sz="1200" dirty="0">
                <a:solidFill>
                  <a:prstClr val="white"/>
                </a:solidFill>
                <a:latin typeface="Helvetica" pitchFamily="2" charset="0"/>
                <a:cs typeface="+mn-cs"/>
              </a:rPr>
              <a:t>2 Tbsp. Tomato</a:t>
            </a:r>
          </a:p>
          <a:p>
            <a:pPr lvl="0" defTabSz="457200">
              <a:lnSpc>
                <a:spcPct val="100000"/>
              </a:lnSpc>
              <a:spcBef>
                <a:spcPts val="0"/>
              </a:spcBef>
              <a:spcAft>
                <a:spcPts val="200"/>
              </a:spcAft>
            </a:pPr>
            <a:r>
              <a:rPr lang="en-US" sz="1200" dirty="0">
                <a:solidFill>
                  <a:prstClr val="white"/>
                </a:solidFill>
                <a:latin typeface="Helvetica" pitchFamily="2" charset="0"/>
                <a:cs typeface="+mn-cs"/>
              </a:rPr>
              <a:t>3 Tbsp. Peas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Macaroni</a:t>
            </a:r>
          </a:p>
        </p:txBody>
      </p:sp>
    </p:spTree>
    <p:extLst>
      <p:ext uri="{BB962C8B-B14F-4D97-AF65-F5344CB8AC3E}">
        <p14:creationId xmlns:p14="http://schemas.microsoft.com/office/powerpoint/2010/main" val="57007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4048"/>
            <a:ext cx="2862072" cy="1938528"/>
          </a:xfrm>
        </p:spPr>
        <p:txBody>
          <a:bodyPr/>
          <a:lstStyle/>
          <a:p>
            <a:pPr marL="0" lvl="0" indent="0" algn="ctr" defTabSz="457200">
              <a:spcBef>
                <a:spcPts val="0"/>
              </a:spcBef>
              <a:buClrTx/>
              <a:buNone/>
            </a:pPr>
            <a:r>
              <a:rPr lang="en-US" sz="12000" b="1" dirty="0">
                <a:solidFill>
                  <a:srgbClr val="FEE6AD"/>
                </a:solidFill>
                <a:cs typeface="Helvetica" panose="020B0604020202020204" pitchFamily="34" charset="0"/>
              </a:rPr>
              <a:t>?</a:t>
            </a:r>
          </a:p>
        </p:txBody>
      </p:sp>
      <p:sp>
        <p:nvSpPr>
          <p:cNvPr id="3" name="Title 2"/>
          <p:cNvSpPr>
            <a:spLocks noGrp="1"/>
          </p:cNvSpPr>
          <p:nvPr>
            <p:ph type="title"/>
          </p:nvPr>
        </p:nvSpPr>
        <p:spPr/>
        <p:txBody>
          <a:bodyPr/>
          <a:lstStyle/>
          <a:p>
            <a:r>
              <a:rPr lang="en-US" b="1" dirty="0">
                <a:solidFill>
                  <a:prstClr val="white"/>
                </a:solidFill>
              </a:rPr>
              <a:t>Try It Out! </a:t>
            </a:r>
            <a:r>
              <a:rPr lang="en-US" sz="800" b="1" dirty="0">
                <a:solidFill>
                  <a:srgbClr val="1D4D78"/>
                </a:solidFill>
              </a:rPr>
              <a:t>(Continued)</a:t>
            </a:r>
            <a:br>
              <a:rPr lang="en-US" b="1" dirty="0">
                <a:solidFill>
                  <a:prstClr val="white"/>
                </a:solidFill>
              </a:rPr>
            </a:br>
            <a:r>
              <a:rPr lang="en-US" dirty="0">
                <a:solidFill>
                  <a:prstClr val="white"/>
                </a:solidFill>
              </a:rPr>
              <a:t>Compare the amount of each food component in the </a:t>
            </a:r>
            <a:br>
              <a:rPr lang="en-US" dirty="0">
                <a:solidFill>
                  <a:prstClr val="white"/>
                </a:solidFill>
              </a:rPr>
            </a:br>
            <a:r>
              <a:rPr lang="en-US" dirty="0">
                <a:solidFill>
                  <a:prstClr val="white"/>
                </a:solidFill>
              </a:rPr>
              <a:t>jar with the amount required in the CACFP infant meal pattern. </a:t>
            </a:r>
            <a:endParaRPr lang="en-US" dirty="0"/>
          </a:p>
        </p:txBody>
      </p:sp>
      <p:sp>
        <p:nvSpPr>
          <p:cNvPr id="2" name="Text Placeholder 1"/>
          <p:cNvSpPr>
            <a:spLocks noGrp="1"/>
          </p:cNvSpPr>
          <p:nvPr>
            <p:ph type="body" sz="quarter" idx="10"/>
          </p:nvPr>
        </p:nvSpPr>
        <p:spPr>
          <a:xfrm>
            <a:off x="3200400" y="722376"/>
            <a:ext cx="3803904" cy="310896"/>
          </a:xfrm>
        </p:spPr>
        <p:txBody>
          <a:bodyPr lIns="0"/>
          <a:lstStyle/>
          <a:p>
            <a:pPr lvl="0">
              <a:lnSpc>
                <a:spcPct val="100000"/>
              </a:lnSpc>
            </a:pPr>
            <a:r>
              <a:rPr lang="en-US" sz="2000" dirty="0">
                <a:solidFill>
                  <a:prstClr val="black">
                    <a:lumMod val="65000"/>
                    <a:lumOff val="35000"/>
                  </a:prstClr>
                </a:solidFill>
                <a:latin typeface="Helvetica" pitchFamily="2" charset="0"/>
              </a:rPr>
              <a:t>Does one jar of this food fulfill the grains/meats/meat alternates component at lunch?</a:t>
            </a:r>
          </a:p>
        </p:txBody>
      </p:sp>
      <p:sp>
        <p:nvSpPr>
          <p:cNvPr id="5" name="Text Placeholder 4"/>
          <p:cNvSpPr>
            <a:spLocks noGrp="1"/>
          </p:cNvSpPr>
          <p:nvPr>
            <p:ph type="body" sz="quarter" idx="11"/>
          </p:nvPr>
        </p:nvSpPr>
        <p:spPr>
          <a:xfrm>
            <a:off x="3200400" y="1700784"/>
            <a:ext cx="3867912" cy="612648"/>
          </a:xfrm>
        </p:spPr>
        <p:txBody>
          <a:bodyPr lIns="91440"/>
          <a:lstStyle/>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Yes</a:t>
            </a:r>
          </a:p>
          <a:p>
            <a:pPr marL="274320" lvl="0" indent="-274320">
              <a:lnSpc>
                <a:spcPct val="100000"/>
              </a:lnSpc>
              <a:spcBef>
                <a:spcPts val="0"/>
              </a:spcBef>
              <a:buClr>
                <a:srgbClr val="1D4D78"/>
              </a:buClr>
              <a:buFont typeface="Wingdings" pitchFamily="2" charset="2"/>
              <a:buChar char="q"/>
            </a:pPr>
            <a:r>
              <a:rPr lang="en-US" dirty="0">
                <a:solidFill>
                  <a:prstClr val="black">
                    <a:lumMod val="65000"/>
                    <a:lumOff val="35000"/>
                  </a:prstClr>
                </a:solidFill>
                <a:latin typeface="Helvetica" pitchFamily="2" charset="0"/>
                <a:cs typeface="+mn-cs"/>
              </a:rPr>
              <a:t>No</a:t>
            </a:r>
          </a:p>
        </p:txBody>
      </p:sp>
      <p:pic>
        <p:nvPicPr>
          <p:cNvPr id="8" name="Picture 7" descr="Checkbox is checked on No"/>
          <p:cNvPicPr>
            <a:picLocks noChangeAspect="1"/>
          </p:cNvPicPr>
          <p:nvPr/>
        </p:nvPicPr>
        <p:blipFill>
          <a:blip r:embed="rId3"/>
          <a:stretch>
            <a:fillRect/>
          </a:stretch>
        </p:blipFill>
        <p:spPr>
          <a:xfrm>
            <a:off x="3290888" y="1791650"/>
            <a:ext cx="269081" cy="506004"/>
          </a:xfrm>
          <a:prstGeom prst="rect">
            <a:avLst/>
          </a:prstGeom>
        </p:spPr>
      </p:pic>
      <p:sp>
        <p:nvSpPr>
          <p:cNvPr id="6" name="Text Placeholder 5"/>
          <p:cNvSpPr>
            <a:spLocks noGrp="1"/>
          </p:cNvSpPr>
          <p:nvPr>
            <p:ph type="body" sz="quarter" idx="12"/>
          </p:nvPr>
        </p:nvSpPr>
        <p:spPr>
          <a:xfrm>
            <a:off x="3310128" y="2615184"/>
            <a:ext cx="3813048" cy="2112264"/>
          </a:xfrm>
        </p:spPr>
        <p:txBody>
          <a:bodyPr/>
          <a:lstStyle/>
          <a:p>
            <a:pPr lvl="0" algn="l" defTabSz="457200">
              <a:lnSpc>
                <a:spcPct val="100000"/>
              </a:lnSpc>
              <a:spcBef>
                <a:spcPts val="0"/>
              </a:spcBef>
              <a:spcAft>
                <a:spcPts val="600"/>
              </a:spcAft>
            </a:pPr>
            <a:r>
              <a:rPr lang="en-US" sz="1800" dirty="0">
                <a:solidFill>
                  <a:prstClr val="white"/>
                </a:solidFill>
                <a:latin typeface="Helvetica" pitchFamily="2" charset="0"/>
              </a:rPr>
              <a:t>No. This jar only offers 1 Tbsp. meats/meat alternates. </a:t>
            </a:r>
          </a:p>
          <a:p>
            <a:pPr lvl="0" algn="l" defTabSz="457200">
              <a:lnSpc>
                <a:spcPct val="100000"/>
              </a:lnSpc>
              <a:spcBef>
                <a:spcPts val="0"/>
              </a:spcBef>
            </a:pPr>
            <a:r>
              <a:rPr lang="en-US" sz="1800" dirty="0">
                <a:solidFill>
                  <a:prstClr val="white"/>
                </a:solidFill>
                <a:latin typeface="Helvetica" pitchFamily="2" charset="0"/>
              </a:rPr>
              <a:t>You must offer 3 Tbsp. more of an iron-fortified infant cereal and/or meats/meat alternates to fulfill the </a:t>
            </a:r>
            <a:r>
              <a:rPr lang="en-US" sz="1800" spc="-60" dirty="0">
                <a:solidFill>
                  <a:prstClr val="white"/>
                </a:solidFill>
                <a:latin typeface="Helvetica" pitchFamily="2" charset="0"/>
              </a:rPr>
              <a:t>full 4 Tbsp. of the grains/meats/meat </a:t>
            </a:r>
            <a:r>
              <a:rPr lang="en-US" sz="1800" dirty="0">
                <a:solidFill>
                  <a:prstClr val="white"/>
                </a:solidFill>
                <a:latin typeface="Helvetica" pitchFamily="2" charset="0"/>
              </a:rPr>
              <a:t>alternates component.   </a:t>
            </a:r>
          </a:p>
        </p:txBody>
      </p:sp>
      <p:pic>
        <p:nvPicPr>
          <p:cNvPr id="9" name="Picture 8" descr="Illustration of a jar of baby food containing beef, tomato, peas, and macaroni">
            <a:extLst>
              <a:ext uri="{FF2B5EF4-FFF2-40B4-BE49-F238E27FC236}">
                <a16:creationId xmlns:a16="http://schemas.microsoft.com/office/drawing/2014/main" id="{D3A392CD-91C9-4D43-A3CC-AEC4B098C7EF}"/>
              </a:ext>
            </a:extLst>
          </p:cNvPr>
          <p:cNvPicPr>
            <a:picLocks noChangeAspect="1"/>
          </p:cNvPicPr>
          <p:nvPr/>
        </p:nvPicPr>
        <p:blipFill>
          <a:blip r:embed="rId4"/>
          <a:stretch>
            <a:fillRect/>
          </a:stretch>
        </p:blipFill>
        <p:spPr>
          <a:xfrm>
            <a:off x="7003149" y="1740726"/>
            <a:ext cx="1890156" cy="3174729"/>
          </a:xfrm>
          <a:prstGeom prst="rect">
            <a:avLst/>
          </a:prstGeom>
        </p:spPr>
      </p:pic>
      <p:pic>
        <p:nvPicPr>
          <p:cNvPr id="10" name="Picture 9" descr="Caution Icon "/>
          <p:cNvPicPr>
            <a:picLocks noChangeAspect="1"/>
          </p:cNvPicPr>
          <p:nvPr/>
        </p:nvPicPr>
        <p:blipFill>
          <a:blip r:embed="rId5"/>
          <a:stretch>
            <a:fillRect/>
          </a:stretch>
        </p:blipFill>
        <p:spPr>
          <a:xfrm>
            <a:off x="6244854" y="1493966"/>
            <a:ext cx="1027479" cy="907016"/>
          </a:xfrm>
          <a:prstGeom prst="rect">
            <a:avLst/>
          </a:prstGeom>
        </p:spPr>
      </p:pic>
      <p:sp>
        <p:nvSpPr>
          <p:cNvPr id="7" name="Text Placeholder 6"/>
          <p:cNvSpPr>
            <a:spLocks noGrp="1"/>
          </p:cNvSpPr>
          <p:nvPr>
            <p:ph type="body" sz="quarter" idx="13"/>
          </p:nvPr>
        </p:nvSpPr>
        <p:spPr>
          <a:xfrm>
            <a:off x="7260336" y="3538728"/>
            <a:ext cx="1490472" cy="1316736"/>
          </a:xfrm>
        </p:spPr>
        <p:txBody>
          <a:bodyPr/>
          <a:lstStyle/>
          <a:p>
            <a:pPr lvl="0" algn="ctr" defTabSz="457200">
              <a:lnSpc>
                <a:spcPts val="1300"/>
              </a:lnSpc>
              <a:spcBef>
                <a:spcPts val="0"/>
              </a:spcBef>
            </a:pPr>
            <a:r>
              <a:rPr lang="en-US" sz="1400" dirty="0">
                <a:solidFill>
                  <a:prstClr val="white"/>
                </a:solidFill>
                <a:latin typeface="Helvetica" pitchFamily="2" charset="0"/>
                <a:cs typeface="+mn-cs"/>
              </a:rPr>
              <a:t>Contains: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Beef</a:t>
            </a:r>
          </a:p>
          <a:p>
            <a:pPr lvl="0" defTabSz="457200">
              <a:lnSpc>
                <a:spcPct val="100000"/>
              </a:lnSpc>
              <a:spcBef>
                <a:spcPts val="0"/>
              </a:spcBef>
              <a:spcAft>
                <a:spcPts val="200"/>
              </a:spcAft>
            </a:pPr>
            <a:r>
              <a:rPr lang="en-US" sz="1200" dirty="0">
                <a:solidFill>
                  <a:prstClr val="white"/>
                </a:solidFill>
                <a:latin typeface="Helvetica" pitchFamily="2" charset="0"/>
                <a:cs typeface="+mn-cs"/>
              </a:rPr>
              <a:t>2 Tbsp. Tomato</a:t>
            </a:r>
          </a:p>
          <a:p>
            <a:pPr lvl="0" defTabSz="457200">
              <a:lnSpc>
                <a:spcPct val="100000"/>
              </a:lnSpc>
              <a:spcBef>
                <a:spcPts val="0"/>
              </a:spcBef>
              <a:spcAft>
                <a:spcPts val="200"/>
              </a:spcAft>
            </a:pPr>
            <a:r>
              <a:rPr lang="en-US" sz="1200" dirty="0">
                <a:solidFill>
                  <a:prstClr val="white"/>
                </a:solidFill>
                <a:latin typeface="Helvetica" pitchFamily="2" charset="0"/>
                <a:cs typeface="+mn-cs"/>
              </a:rPr>
              <a:t>3 Tbsp. Peas</a:t>
            </a:r>
          </a:p>
          <a:p>
            <a:pPr lvl="0" defTabSz="457200">
              <a:lnSpc>
                <a:spcPct val="100000"/>
              </a:lnSpc>
              <a:spcBef>
                <a:spcPts val="0"/>
              </a:spcBef>
              <a:spcAft>
                <a:spcPts val="200"/>
              </a:spcAft>
            </a:pPr>
            <a:r>
              <a:rPr lang="en-US" sz="1200" dirty="0">
                <a:solidFill>
                  <a:prstClr val="white"/>
                </a:solidFill>
                <a:latin typeface="Helvetica" pitchFamily="2" charset="0"/>
                <a:cs typeface="+mn-cs"/>
              </a:rPr>
              <a:t>1 Tbsp. Macaroni</a:t>
            </a:r>
            <a:endParaRPr lang="en-US" sz="1400" dirty="0">
              <a:solidFill>
                <a:prstClr val="black"/>
              </a:solidFill>
              <a:latin typeface="Helvetica" pitchFamily="2" charset="0"/>
              <a:cs typeface="+mn-cs"/>
            </a:endParaRPr>
          </a:p>
        </p:txBody>
      </p:sp>
      <p:sp>
        <p:nvSpPr>
          <p:cNvPr id="11" name="Rounded Rectangle 10" descr="Outline around &quot;1 Tbsp. Beef&quot;">
            <a:extLst>
              <a:ext uri="{FF2B5EF4-FFF2-40B4-BE49-F238E27FC236}">
                <a16:creationId xmlns:a16="http://schemas.microsoft.com/office/drawing/2014/main" id="{1524C7BD-4482-BC4B-BFA9-37BB74A705D9}"/>
              </a:ext>
            </a:extLst>
          </p:cNvPr>
          <p:cNvSpPr/>
          <p:nvPr/>
        </p:nvSpPr>
        <p:spPr>
          <a:xfrm>
            <a:off x="7259961" y="3745085"/>
            <a:ext cx="1212399" cy="199378"/>
          </a:xfrm>
          <a:prstGeom prst="roundRect">
            <a:avLst>
              <a:gd name="adj" fmla="val 4948"/>
            </a:avLst>
          </a:prstGeom>
          <a:noFill/>
          <a:ln w="25400">
            <a:solidFill>
              <a:srgbClr val="FEE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89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Tablespoons</a:t>
            </a:r>
          </a:p>
        </p:txBody>
      </p:sp>
      <p:sp>
        <p:nvSpPr>
          <p:cNvPr id="3" name="Text Placeholder 2"/>
          <p:cNvSpPr>
            <a:spLocks noGrp="1"/>
          </p:cNvSpPr>
          <p:nvPr>
            <p:ph type="body" sz="quarter" idx="10"/>
          </p:nvPr>
        </p:nvSpPr>
        <p:spPr/>
        <p:txBody>
          <a:bodyPr/>
          <a:lstStyle/>
          <a:p>
            <a:pPr lvl="0" defTabSz="457200">
              <a:lnSpc>
                <a:spcPct val="100000"/>
              </a:lnSpc>
              <a:spcBef>
                <a:spcPts val="0"/>
              </a:spcBef>
            </a:pPr>
            <a:r>
              <a:rPr lang="en-US" sz="2000" b="1" dirty="0">
                <a:solidFill>
                  <a:srgbClr val="FEE5AD"/>
                </a:solidFill>
                <a:latin typeface="Helvetica" pitchFamily="2" charset="0"/>
                <a:cs typeface="+mn-cs"/>
              </a:rPr>
              <a:t>Converting to Tablespoons </a:t>
            </a:r>
          </a:p>
          <a:p>
            <a:pPr lvl="0" defTabSz="457200">
              <a:lnSpc>
                <a:spcPct val="100000"/>
              </a:lnSpc>
              <a:spcBef>
                <a:spcPts val="0"/>
              </a:spcBef>
            </a:pPr>
            <a:r>
              <a:rPr lang="en-US" dirty="0">
                <a:solidFill>
                  <a:srgbClr val="FEE5AD"/>
                </a:solidFill>
                <a:latin typeface="Helvetica" pitchFamily="2" charset="0"/>
                <a:cs typeface="+mn-cs"/>
              </a:rPr>
              <a:t>If the package lists amounts in teaspoons or cups, see the information below for how many tablespoons are in that amount. </a:t>
            </a:r>
          </a:p>
        </p:txBody>
      </p:sp>
      <p:sp>
        <p:nvSpPr>
          <p:cNvPr id="4" name="Text Placeholder 3"/>
          <p:cNvSpPr>
            <a:spLocks noGrp="1"/>
          </p:cNvSpPr>
          <p:nvPr>
            <p:ph type="body" sz="quarter" idx="11"/>
          </p:nvPr>
        </p:nvSpPr>
        <p:spPr/>
        <p:txBody>
          <a:bodyPr/>
          <a:lstStyle/>
          <a:p>
            <a:pPr lvl="0" defTabSz="457200">
              <a:lnSpc>
                <a:spcPct val="100000"/>
              </a:lnSpc>
              <a:spcBef>
                <a:spcPts val="0"/>
              </a:spcBef>
            </a:pPr>
            <a:r>
              <a:rPr lang="en-US" dirty="0">
                <a:solidFill>
                  <a:srgbClr val="FFFFFF"/>
                </a:solidFill>
                <a:latin typeface="Helvetica" pitchFamily="2" charset="0"/>
                <a:cs typeface="+mn-cs"/>
              </a:rPr>
              <a:t>  </a:t>
            </a:r>
            <a:r>
              <a:rPr lang="en-US" baseline="30000" dirty="0">
                <a:solidFill>
                  <a:srgbClr val="FFFFFF"/>
                </a:solidFill>
                <a:latin typeface="Helvetica" pitchFamily="2" charset="0"/>
                <a:cs typeface="+mn-cs"/>
              </a:rPr>
              <a:t>1</a:t>
            </a:r>
            <a:r>
              <a:rPr lang="en-US" dirty="0">
                <a:solidFill>
                  <a:srgbClr val="FFFFFF"/>
                </a:solidFill>
                <a:latin typeface="Helvetica" pitchFamily="2" charset="0"/>
                <a:cs typeface="+mn-cs"/>
              </a:rPr>
              <a:t>/</a:t>
            </a:r>
            <a:r>
              <a:rPr lang="en-US" baseline="-25000" dirty="0">
                <a:solidFill>
                  <a:srgbClr val="FFFFFF"/>
                </a:solidFill>
                <a:latin typeface="Helvetica" pitchFamily="2" charset="0"/>
                <a:cs typeface="+mn-cs"/>
              </a:rPr>
              <a:t>8</a:t>
            </a:r>
            <a:r>
              <a:rPr lang="en-US" dirty="0">
                <a:solidFill>
                  <a:srgbClr val="FFFFFF"/>
                </a:solidFill>
                <a:latin typeface="Helvetica" pitchFamily="2" charset="0"/>
                <a:cs typeface="+mn-cs"/>
              </a:rPr>
              <a:t> cup = 2 tablespoons (</a:t>
            </a:r>
            <a:r>
              <a:rPr lang="en-US" dirty="0" err="1">
                <a:solidFill>
                  <a:srgbClr val="FFFFFF"/>
                </a:solidFill>
                <a:latin typeface="Helvetica" pitchFamily="2" charset="0"/>
                <a:cs typeface="+mn-cs"/>
              </a:rPr>
              <a:t>tbsp</a:t>
            </a:r>
            <a:r>
              <a:rPr lang="en-US" dirty="0">
                <a:solidFill>
                  <a:srgbClr val="FFFFFF"/>
                </a:solidFill>
                <a:latin typeface="Helvetica" pitchFamily="2" charset="0"/>
                <a:cs typeface="+mn-cs"/>
              </a:rPr>
              <a:t>)</a:t>
            </a:r>
          </a:p>
        </p:txBody>
      </p:sp>
      <p:pic>
        <p:nvPicPr>
          <p:cNvPr id="10" name="Picture 9" descr="measuring cup">
            <a:extLst>
              <a:ext uri="{FF2B5EF4-FFF2-40B4-BE49-F238E27FC236}">
                <a16:creationId xmlns:a16="http://schemas.microsoft.com/office/drawing/2014/main" id="{BF0EF5F9-4A87-E444-88B7-9958C16CE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901" y="3389612"/>
            <a:ext cx="804944" cy="810401"/>
          </a:xfrm>
          <a:prstGeom prst="rect">
            <a:avLst/>
          </a:prstGeom>
        </p:spPr>
      </p:pic>
      <p:sp>
        <p:nvSpPr>
          <p:cNvPr id="5" name="Text Placeholder 4"/>
          <p:cNvSpPr>
            <a:spLocks noGrp="1"/>
          </p:cNvSpPr>
          <p:nvPr>
            <p:ph type="body" sz="quarter" idx="12"/>
          </p:nvPr>
        </p:nvSpPr>
        <p:spPr>
          <a:xfrm>
            <a:off x="2203704" y="3639312"/>
            <a:ext cx="374904" cy="356616"/>
          </a:xfrm>
        </p:spPr>
        <p:txBody>
          <a:bodyPr/>
          <a:lstStyle/>
          <a:p>
            <a:pPr lvl="0" defTabSz="457200">
              <a:lnSpc>
                <a:spcPct val="100000"/>
              </a:lnSpc>
              <a:spcBef>
                <a:spcPts val="0"/>
              </a:spcBef>
            </a:pPr>
            <a:r>
              <a:rPr lang="en-US" sz="2000" b="1" dirty="0">
                <a:solidFill>
                  <a:srgbClr val="FFFFFF"/>
                </a:solidFill>
                <a:latin typeface="Helvetica" pitchFamily="2" charset="0"/>
              </a:rPr>
              <a:t>=</a:t>
            </a:r>
          </a:p>
        </p:txBody>
      </p:sp>
      <p:grpSp>
        <p:nvGrpSpPr>
          <p:cNvPr id="22" name="Group 21" descr="Illustration of 2 tablespoons"/>
          <p:cNvGrpSpPr/>
          <p:nvPr/>
        </p:nvGrpSpPr>
        <p:grpSpPr>
          <a:xfrm>
            <a:off x="2462024" y="3425744"/>
            <a:ext cx="1216592" cy="774269"/>
            <a:chOff x="2462024" y="3425744"/>
            <a:chExt cx="1216592" cy="774269"/>
          </a:xfrm>
        </p:grpSpPr>
        <p:pic>
          <p:nvPicPr>
            <p:cNvPr id="11" name="Picture 10" descr="Illustration of 1 tablespoon">
              <a:extLst>
                <a:ext uri="{FF2B5EF4-FFF2-40B4-BE49-F238E27FC236}">
                  <a16:creationId xmlns:a16="http://schemas.microsoft.com/office/drawing/2014/main" id="{26345F92-6C00-2F41-BC82-9D7BD8B17EE8}"/>
                </a:ext>
              </a:extLst>
            </p:cNvPr>
            <p:cNvPicPr>
              <a:picLocks noChangeAspect="1"/>
            </p:cNvPicPr>
            <p:nvPr/>
          </p:nvPicPr>
          <p:blipFill>
            <a:blip r:embed="rId4"/>
            <a:srcRect/>
            <a:stretch/>
          </p:blipFill>
          <p:spPr>
            <a:xfrm>
              <a:off x="2462024" y="3425744"/>
              <a:ext cx="700235" cy="774269"/>
            </a:xfrm>
            <a:prstGeom prst="rect">
              <a:avLst/>
            </a:prstGeom>
          </p:spPr>
        </p:pic>
        <p:pic>
          <p:nvPicPr>
            <p:cNvPr id="12" name="Picture 11" descr="Illustration of 1 tablespoon">
              <a:extLst>
                <a:ext uri="{FF2B5EF4-FFF2-40B4-BE49-F238E27FC236}">
                  <a16:creationId xmlns:a16="http://schemas.microsoft.com/office/drawing/2014/main" id="{183463BA-EEB3-E940-9EC3-EC62791109FF}"/>
                </a:ext>
              </a:extLst>
            </p:cNvPr>
            <p:cNvPicPr>
              <a:picLocks noChangeAspect="1"/>
            </p:cNvPicPr>
            <p:nvPr/>
          </p:nvPicPr>
          <p:blipFill>
            <a:blip r:embed="rId4"/>
            <a:srcRect/>
            <a:stretch/>
          </p:blipFill>
          <p:spPr>
            <a:xfrm>
              <a:off x="2978381" y="3425744"/>
              <a:ext cx="700235" cy="774269"/>
            </a:xfrm>
            <a:prstGeom prst="rect">
              <a:avLst/>
            </a:prstGeom>
          </p:spPr>
        </p:pic>
      </p:grpSp>
      <p:sp>
        <p:nvSpPr>
          <p:cNvPr id="6" name="Text Placeholder 5"/>
          <p:cNvSpPr>
            <a:spLocks noGrp="1"/>
          </p:cNvSpPr>
          <p:nvPr>
            <p:ph type="body" sz="quarter" idx="13"/>
          </p:nvPr>
        </p:nvSpPr>
        <p:spPr>
          <a:xfrm>
            <a:off x="4379976" y="1453896"/>
            <a:ext cx="4306824" cy="338328"/>
          </a:xfrm>
        </p:spPr>
        <p:txBody>
          <a:bodyPr/>
          <a:lstStyle/>
          <a:p>
            <a:pPr lvl="0" defTabSz="457200">
              <a:lnSpc>
                <a:spcPct val="100000"/>
              </a:lnSpc>
              <a:spcBef>
                <a:spcPts val="0"/>
              </a:spcBef>
            </a:pPr>
            <a:r>
              <a:rPr lang="en-US" sz="1600" dirty="0">
                <a:solidFill>
                  <a:srgbClr val="FFFFFF"/>
                </a:solidFill>
                <a:latin typeface="Helvetica" pitchFamily="2" charset="0"/>
              </a:rPr>
              <a:t>   3 teaspoons (3 tsp)  = 1 tablespoon (</a:t>
            </a:r>
            <a:r>
              <a:rPr lang="en-US" sz="1600" dirty="0" err="1">
                <a:solidFill>
                  <a:srgbClr val="FFFFFF"/>
                </a:solidFill>
                <a:latin typeface="Helvetica" pitchFamily="2" charset="0"/>
              </a:rPr>
              <a:t>tbsp</a:t>
            </a:r>
            <a:r>
              <a:rPr lang="en-US" sz="1600" dirty="0">
                <a:solidFill>
                  <a:srgbClr val="FFFFFF"/>
                </a:solidFill>
                <a:latin typeface="Helvetica" pitchFamily="2" charset="0"/>
              </a:rPr>
              <a:t>)</a:t>
            </a:r>
          </a:p>
        </p:txBody>
      </p:sp>
      <p:grpSp>
        <p:nvGrpSpPr>
          <p:cNvPr id="23" name="Group 22" descr="Illustration of 3 teaspoons"/>
          <p:cNvGrpSpPr/>
          <p:nvPr/>
        </p:nvGrpSpPr>
        <p:grpSpPr>
          <a:xfrm>
            <a:off x="5699081" y="2054294"/>
            <a:ext cx="1412656" cy="565749"/>
            <a:chOff x="5699081" y="2054294"/>
            <a:chExt cx="1412656" cy="565749"/>
          </a:xfrm>
        </p:grpSpPr>
        <p:pic>
          <p:nvPicPr>
            <p:cNvPr id="13" name="Picture 12" descr="Illustration of 1 teaspoon">
              <a:extLst>
                <a:ext uri="{FF2B5EF4-FFF2-40B4-BE49-F238E27FC236}">
                  <a16:creationId xmlns:a16="http://schemas.microsoft.com/office/drawing/2014/main" id="{6AB0A4B2-1A32-9E42-8ACC-8BD410F59106}"/>
                </a:ext>
              </a:extLst>
            </p:cNvPr>
            <p:cNvPicPr>
              <a:picLocks noChangeAspect="1"/>
            </p:cNvPicPr>
            <p:nvPr/>
          </p:nvPicPr>
          <p:blipFill>
            <a:blip r:embed="rId5"/>
            <a:srcRect/>
            <a:stretch/>
          </p:blipFill>
          <p:spPr>
            <a:xfrm>
              <a:off x="5699081" y="2054294"/>
              <a:ext cx="517940" cy="565749"/>
            </a:xfrm>
            <a:prstGeom prst="rect">
              <a:avLst/>
            </a:prstGeom>
          </p:spPr>
        </p:pic>
        <p:pic>
          <p:nvPicPr>
            <p:cNvPr id="14" name="Picture 13" descr="Illustration of 1 teaspoon">
              <a:extLst>
                <a:ext uri="{FF2B5EF4-FFF2-40B4-BE49-F238E27FC236}">
                  <a16:creationId xmlns:a16="http://schemas.microsoft.com/office/drawing/2014/main" id="{DC2AC91E-5C8B-5B47-8C09-AD25634E4799}"/>
                </a:ext>
              </a:extLst>
            </p:cNvPr>
            <p:cNvPicPr>
              <a:picLocks noChangeAspect="1"/>
            </p:cNvPicPr>
            <p:nvPr/>
          </p:nvPicPr>
          <p:blipFill>
            <a:blip r:embed="rId5"/>
            <a:srcRect/>
            <a:stretch/>
          </p:blipFill>
          <p:spPr>
            <a:xfrm>
              <a:off x="6146439" y="2054294"/>
              <a:ext cx="517940" cy="565749"/>
            </a:xfrm>
            <a:prstGeom prst="rect">
              <a:avLst/>
            </a:prstGeom>
          </p:spPr>
        </p:pic>
        <p:pic>
          <p:nvPicPr>
            <p:cNvPr id="15" name="Picture 14" descr="Illustration of 1 teaspoon">
              <a:extLst>
                <a:ext uri="{FF2B5EF4-FFF2-40B4-BE49-F238E27FC236}">
                  <a16:creationId xmlns:a16="http://schemas.microsoft.com/office/drawing/2014/main" id="{D4E8C620-23E3-4840-9ED3-32B7B5405954}"/>
                </a:ext>
              </a:extLst>
            </p:cNvPr>
            <p:cNvPicPr>
              <a:picLocks noChangeAspect="1"/>
            </p:cNvPicPr>
            <p:nvPr/>
          </p:nvPicPr>
          <p:blipFill>
            <a:blip r:embed="rId5"/>
            <a:srcRect/>
            <a:stretch/>
          </p:blipFill>
          <p:spPr>
            <a:xfrm>
              <a:off x="6593797" y="2054294"/>
              <a:ext cx="517940" cy="565749"/>
            </a:xfrm>
            <a:prstGeom prst="rect">
              <a:avLst/>
            </a:prstGeom>
          </p:spPr>
        </p:pic>
      </p:grpSp>
      <p:sp>
        <p:nvSpPr>
          <p:cNvPr id="7" name="Text Placeholder 6"/>
          <p:cNvSpPr>
            <a:spLocks noGrp="1"/>
          </p:cNvSpPr>
          <p:nvPr>
            <p:ph type="body" sz="quarter" idx="14"/>
          </p:nvPr>
        </p:nvSpPr>
        <p:spPr>
          <a:xfrm>
            <a:off x="7114032" y="2075688"/>
            <a:ext cx="374904" cy="356616"/>
          </a:xfrm>
        </p:spPr>
        <p:txBody>
          <a:bodyPr/>
          <a:lstStyle/>
          <a:p>
            <a:pPr lvl="0"/>
            <a:r>
              <a:rPr lang="en-US" dirty="0">
                <a:solidFill>
                  <a:srgbClr val="FFFFFF"/>
                </a:solidFill>
                <a:latin typeface="Helvetica" pitchFamily="2" charset="0"/>
              </a:rPr>
              <a:t>=</a:t>
            </a:r>
          </a:p>
        </p:txBody>
      </p:sp>
      <p:pic>
        <p:nvPicPr>
          <p:cNvPr id="16" name="Picture 15" descr="Illustration of 1 Tablespoon">
            <a:extLst>
              <a:ext uri="{FF2B5EF4-FFF2-40B4-BE49-F238E27FC236}">
                <a16:creationId xmlns:a16="http://schemas.microsoft.com/office/drawing/2014/main" id="{659A36DA-636E-CF4F-AB3C-D371B4D51B2A}"/>
              </a:ext>
            </a:extLst>
          </p:cNvPr>
          <p:cNvPicPr>
            <a:picLocks noChangeAspect="1"/>
          </p:cNvPicPr>
          <p:nvPr/>
        </p:nvPicPr>
        <p:blipFill>
          <a:blip r:embed="rId4"/>
          <a:srcRect/>
          <a:stretch/>
        </p:blipFill>
        <p:spPr>
          <a:xfrm>
            <a:off x="7345389" y="1957130"/>
            <a:ext cx="700235" cy="774269"/>
          </a:xfrm>
          <a:prstGeom prst="rect">
            <a:avLst/>
          </a:prstGeom>
        </p:spPr>
      </p:pic>
      <p:sp>
        <p:nvSpPr>
          <p:cNvPr id="8" name="Text Placeholder 7"/>
          <p:cNvSpPr>
            <a:spLocks noGrp="1"/>
          </p:cNvSpPr>
          <p:nvPr>
            <p:ph type="body" sz="quarter" idx="15"/>
          </p:nvPr>
        </p:nvSpPr>
        <p:spPr>
          <a:xfrm>
            <a:off x="4892040" y="2862072"/>
            <a:ext cx="3794760" cy="365760"/>
          </a:xfrm>
        </p:spPr>
        <p:txBody>
          <a:bodyPr/>
          <a:lstStyle/>
          <a:p>
            <a:pPr lvl="0" defTabSz="457200">
              <a:lnSpc>
                <a:spcPct val="100000"/>
              </a:lnSpc>
              <a:spcBef>
                <a:spcPts val="0"/>
              </a:spcBef>
            </a:pPr>
            <a:r>
              <a:rPr lang="en-US" sz="1800" b="0" dirty="0">
                <a:solidFill>
                  <a:srgbClr val="FFFFFF"/>
                </a:solidFill>
                <a:latin typeface="Helvetica" pitchFamily="2" charset="0"/>
                <a:cs typeface="+mn-cs"/>
              </a:rPr>
              <a:t>  </a:t>
            </a:r>
            <a:r>
              <a:rPr lang="en-US" sz="1800" b="0" baseline="30000" dirty="0">
                <a:solidFill>
                  <a:srgbClr val="FFFFFF"/>
                </a:solidFill>
                <a:latin typeface="Helvetica" pitchFamily="2" charset="0"/>
                <a:cs typeface="+mn-cs"/>
              </a:rPr>
              <a:t>1</a:t>
            </a:r>
            <a:r>
              <a:rPr lang="en-US" sz="1800" b="0" dirty="0">
                <a:solidFill>
                  <a:srgbClr val="FFFFFF"/>
                </a:solidFill>
                <a:latin typeface="Helvetica" pitchFamily="2" charset="0"/>
                <a:cs typeface="+mn-cs"/>
              </a:rPr>
              <a:t>/</a:t>
            </a:r>
            <a:r>
              <a:rPr lang="en-US" sz="1800" b="0" baseline="-25000" dirty="0">
                <a:solidFill>
                  <a:srgbClr val="FFFFFF"/>
                </a:solidFill>
                <a:latin typeface="Helvetica" pitchFamily="2" charset="0"/>
                <a:cs typeface="+mn-cs"/>
              </a:rPr>
              <a:t>4</a:t>
            </a:r>
            <a:r>
              <a:rPr lang="en-US" sz="1800" b="0" dirty="0">
                <a:solidFill>
                  <a:srgbClr val="FFFFFF"/>
                </a:solidFill>
                <a:latin typeface="Helvetica" pitchFamily="2" charset="0"/>
                <a:cs typeface="+mn-cs"/>
              </a:rPr>
              <a:t> cup = 4 tablespoons (</a:t>
            </a:r>
            <a:r>
              <a:rPr lang="en-US" sz="1800" b="0" dirty="0" err="1">
                <a:solidFill>
                  <a:srgbClr val="FFFFFF"/>
                </a:solidFill>
                <a:latin typeface="Helvetica" pitchFamily="2" charset="0"/>
                <a:cs typeface="+mn-cs"/>
              </a:rPr>
              <a:t>tbsp</a:t>
            </a:r>
            <a:r>
              <a:rPr lang="en-US" sz="1800" b="0" dirty="0">
                <a:solidFill>
                  <a:srgbClr val="FFFFFF"/>
                </a:solidFill>
                <a:latin typeface="Helvetica" pitchFamily="2" charset="0"/>
                <a:cs typeface="+mn-cs"/>
              </a:rPr>
              <a:t>)</a:t>
            </a:r>
            <a:endParaRPr lang="en-US" dirty="0">
              <a:latin typeface="Helvetica" pitchFamily="2" charset="0"/>
            </a:endParaRPr>
          </a:p>
        </p:txBody>
      </p:sp>
      <p:pic>
        <p:nvPicPr>
          <p:cNvPr id="17" name="Picture 16" descr="measuring cup">
            <a:extLst>
              <a:ext uri="{FF2B5EF4-FFF2-40B4-BE49-F238E27FC236}">
                <a16:creationId xmlns:a16="http://schemas.microsoft.com/office/drawing/2014/main" id="{0042F91E-30D8-954F-A96C-6AC9F1339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993" y="3389611"/>
            <a:ext cx="804944" cy="810401"/>
          </a:xfrm>
          <a:prstGeom prst="rect">
            <a:avLst/>
          </a:prstGeom>
        </p:spPr>
      </p:pic>
      <p:sp>
        <p:nvSpPr>
          <p:cNvPr id="9" name="Text Placeholder 8"/>
          <p:cNvSpPr>
            <a:spLocks noGrp="1"/>
          </p:cNvSpPr>
          <p:nvPr>
            <p:ph type="body" sz="quarter" idx="16"/>
          </p:nvPr>
        </p:nvSpPr>
        <p:spPr/>
        <p:txBody>
          <a:bodyPr/>
          <a:lstStyle/>
          <a:p>
            <a:r>
              <a:rPr lang="en-US" dirty="0">
                <a:latin typeface="Helvetica" pitchFamily="2" charset="0"/>
              </a:rPr>
              <a:t>=</a:t>
            </a:r>
          </a:p>
        </p:txBody>
      </p:sp>
      <p:grpSp>
        <p:nvGrpSpPr>
          <p:cNvPr id="24" name="Group 23" descr="Illustration of 4 tablespoons"/>
          <p:cNvGrpSpPr/>
          <p:nvPr/>
        </p:nvGrpSpPr>
        <p:grpSpPr>
          <a:xfrm>
            <a:off x="6172115" y="3425743"/>
            <a:ext cx="2294440" cy="774268"/>
            <a:chOff x="6172115" y="3425743"/>
            <a:chExt cx="2294440" cy="774268"/>
          </a:xfrm>
        </p:grpSpPr>
        <p:pic>
          <p:nvPicPr>
            <p:cNvPr id="18" name="Picture 17" descr="Illustration of 1 tablespoon">
              <a:extLst>
                <a:ext uri="{FF2B5EF4-FFF2-40B4-BE49-F238E27FC236}">
                  <a16:creationId xmlns:a16="http://schemas.microsoft.com/office/drawing/2014/main" id="{854908B2-F5F3-174B-8295-92B2FD3233F9}"/>
                </a:ext>
              </a:extLst>
            </p:cNvPr>
            <p:cNvPicPr>
              <a:picLocks noChangeAspect="1"/>
            </p:cNvPicPr>
            <p:nvPr/>
          </p:nvPicPr>
          <p:blipFill>
            <a:blip r:embed="rId4"/>
            <a:srcRect/>
            <a:stretch/>
          </p:blipFill>
          <p:spPr>
            <a:xfrm>
              <a:off x="6172115" y="3425743"/>
              <a:ext cx="700235" cy="774268"/>
            </a:xfrm>
            <a:prstGeom prst="rect">
              <a:avLst/>
            </a:prstGeom>
          </p:spPr>
        </p:pic>
        <p:pic>
          <p:nvPicPr>
            <p:cNvPr id="19" name="Picture 18" descr="Illustration of 1 tablespoon">
              <a:extLst>
                <a:ext uri="{FF2B5EF4-FFF2-40B4-BE49-F238E27FC236}">
                  <a16:creationId xmlns:a16="http://schemas.microsoft.com/office/drawing/2014/main" id="{E5973C36-F9F4-B64D-804E-232727CAA86C}"/>
                </a:ext>
              </a:extLst>
            </p:cNvPr>
            <p:cNvPicPr>
              <a:picLocks noChangeAspect="1"/>
            </p:cNvPicPr>
            <p:nvPr/>
          </p:nvPicPr>
          <p:blipFill>
            <a:blip r:embed="rId4"/>
            <a:srcRect/>
            <a:stretch/>
          </p:blipFill>
          <p:spPr>
            <a:xfrm>
              <a:off x="6688472" y="3425743"/>
              <a:ext cx="700235" cy="774268"/>
            </a:xfrm>
            <a:prstGeom prst="rect">
              <a:avLst/>
            </a:prstGeom>
          </p:spPr>
        </p:pic>
        <p:pic>
          <p:nvPicPr>
            <p:cNvPr id="20" name="Picture 19" descr="Illustration of 1 tablespoon">
              <a:extLst>
                <a:ext uri="{FF2B5EF4-FFF2-40B4-BE49-F238E27FC236}">
                  <a16:creationId xmlns:a16="http://schemas.microsoft.com/office/drawing/2014/main" id="{2AA2611B-6627-1447-9583-CDCC041ADFCE}"/>
                </a:ext>
              </a:extLst>
            </p:cNvPr>
            <p:cNvPicPr>
              <a:picLocks noChangeAspect="1"/>
            </p:cNvPicPr>
            <p:nvPr/>
          </p:nvPicPr>
          <p:blipFill>
            <a:blip r:embed="rId4"/>
            <a:srcRect/>
            <a:stretch/>
          </p:blipFill>
          <p:spPr>
            <a:xfrm>
              <a:off x="7254716" y="3425743"/>
              <a:ext cx="700235" cy="774268"/>
            </a:xfrm>
            <a:prstGeom prst="rect">
              <a:avLst/>
            </a:prstGeom>
          </p:spPr>
        </p:pic>
        <p:pic>
          <p:nvPicPr>
            <p:cNvPr id="21" name="Picture 20" descr="Illustration of 1 tablespoon">
              <a:extLst>
                <a:ext uri="{FF2B5EF4-FFF2-40B4-BE49-F238E27FC236}">
                  <a16:creationId xmlns:a16="http://schemas.microsoft.com/office/drawing/2014/main" id="{4126F9E6-72E3-D145-B78E-E3DAF08F7C22}"/>
                </a:ext>
              </a:extLst>
            </p:cNvPr>
            <p:cNvPicPr>
              <a:picLocks noChangeAspect="1"/>
            </p:cNvPicPr>
            <p:nvPr/>
          </p:nvPicPr>
          <p:blipFill>
            <a:blip r:embed="rId4"/>
            <a:srcRect/>
            <a:stretch/>
          </p:blipFill>
          <p:spPr>
            <a:xfrm>
              <a:off x="7766320" y="3425743"/>
              <a:ext cx="700235" cy="774268"/>
            </a:xfrm>
            <a:prstGeom prst="rect">
              <a:avLst/>
            </a:prstGeom>
          </p:spPr>
        </p:pic>
      </p:grpSp>
    </p:spTree>
    <p:extLst>
      <p:ext uri="{BB962C8B-B14F-4D97-AF65-F5344CB8AC3E}">
        <p14:creationId xmlns:p14="http://schemas.microsoft.com/office/powerpoint/2010/main" val="1762329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Team Nutrition Resources!</a:t>
            </a:r>
          </a:p>
        </p:txBody>
      </p:sp>
      <p:sp>
        <p:nvSpPr>
          <p:cNvPr id="3" name="Text Placeholder 2"/>
          <p:cNvSpPr>
            <a:spLocks noGrp="1"/>
          </p:cNvSpPr>
          <p:nvPr>
            <p:ph type="body" sz="quarter" idx="10"/>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Posters</a:t>
            </a:r>
          </a:p>
        </p:txBody>
      </p:sp>
      <p:pic>
        <p:nvPicPr>
          <p:cNvPr id="9" name="Picture 8" descr="Screenshot of the &quot;Serve Tasty and Healthy Foods in the Child and Adult Care Food Program&quot; poster">
            <a:extLst>
              <a:ext uri="{FF2B5EF4-FFF2-40B4-BE49-F238E27FC236}">
                <a16:creationId xmlns:a16="http://schemas.microsoft.com/office/drawing/2014/main" id="{7B9724D9-C919-4C49-8CCD-36A207BA1669}"/>
              </a:ext>
            </a:extLst>
          </p:cNvPr>
          <p:cNvPicPr>
            <a:picLocks noChangeAspect="1" noChangeArrowheads="1"/>
          </p:cNvPicPr>
          <p:nvPr/>
        </p:nvPicPr>
        <p:blipFill>
          <a:blip r:embed="rId3"/>
          <a:srcRect/>
          <a:stretch/>
        </p:blipFill>
        <p:spPr bwMode="auto">
          <a:xfrm>
            <a:off x="1073353" y="651510"/>
            <a:ext cx="1294323" cy="1920240"/>
          </a:xfrm>
          <a:prstGeom prst="rect">
            <a:avLst/>
          </a:prstGeom>
          <a:noFill/>
          <a:ln w="3175">
            <a:solidFill>
              <a:schemeClr val="bg1">
                <a:lumMod val="65000"/>
              </a:schemeClr>
            </a:solidFill>
          </a:ln>
          <a:effectLst>
            <a:outerShdw blurRad="63500" sx="102000" sy="1020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Training Worksheets</a:t>
            </a:r>
          </a:p>
        </p:txBody>
      </p:sp>
      <p:pic>
        <p:nvPicPr>
          <p:cNvPr id="10" name="Picture 9" descr="Screenshot of the &quot;Crediting Store-Bought Combination Baby Foods in the Child and Adult Care Food Program&quot; worksheet">
            <a:extLst>
              <a:ext uri="{FF2B5EF4-FFF2-40B4-BE49-F238E27FC236}">
                <a16:creationId xmlns:a16="http://schemas.microsoft.com/office/drawing/2014/main" id="{32254144-C78E-2143-84F0-3AF97C8140A4}"/>
              </a:ext>
            </a:extLst>
          </p:cNvPr>
          <p:cNvPicPr>
            <a:picLocks noChangeAspect="1"/>
          </p:cNvPicPr>
          <p:nvPr/>
        </p:nvPicPr>
        <p:blipFill>
          <a:blip r:embed="rId4"/>
          <a:srcRect/>
          <a:stretch/>
        </p:blipFill>
        <p:spPr>
          <a:xfrm>
            <a:off x="4060445" y="721368"/>
            <a:ext cx="1163219" cy="1505342"/>
          </a:xfrm>
          <a:prstGeom prst="rect">
            <a:avLst/>
          </a:prstGeom>
          <a:ln>
            <a:solidFill>
              <a:schemeClr val="bg1">
                <a:lumMod val="65000"/>
              </a:schemeClr>
            </a:solidFill>
          </a:ln>
          <a:effectLst>
            <a:outerShdw blurRad="63500" sx="102000" sy="102000" algn="ctr" rotWithShape="0">
              <a:prstClr val="black">
                <a:alpha val="20000"/>
              </a:prstClr>
            </a:outerShdw>
          </a:effectLst>
        </p:spPr>
      </p:pic>
      <p:sp>
        <p:nvSpPr>
          <p:cNvPr id="6" name="Text Placeholder 5"/>
          <p:cNvSpPr>
            <a:spLocks noGrp="1"/>
          </p:cNvSpPr>
          <p:nvPr>
            <p:ph type="body" sz="quarter" idx="13"/>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Training Toolkits </a:t>
            </a:r>
          </a:p>
        </p:txBody>
      </p:sp>
      <p:pic>
        <p:nvPicPr>
          <p:cNvPr id="11" name="Picture 14" descr="Screenshot of the &quot;Child and Adult Care Food Program Trainer's Tools: Feeding Infants&quot; Trainer's Guide cover">
            <a:extLst>
              <a:ext uri="{FF2B5EF4-FFF2-40B4-BE49-F238E27FC236}">
                <a16:creationId xmlns:a16="http://schemas.microsoft.com/office/drawing/2014/main" id="{CEB9EF18-745A-024E-85A2-7DF14C499C42}"/>
              </a:ext>
            </a:extLst>
          </p:cNvPr>
          <p:cNvPicPr>
            <a:picLocks noChangeAspect="1" noChangeArrowheads="1"/>
          </p:cNvPicPr>
          <p:nvPr/>
        </p:nvPicPr>
        <p:blipFill>
          <a:blip r:embed="rId5"/>
          <a:srcRect/>
          <a:stretch/>
        </p:blipFill>
        <p:spPr bwMode="auto">
          <a:xfrm>
            <a:off x="6440778" y="720404"/>
            <a:ext cx="1178345" cy="1524918"/>
          </a:xfrm>
          <a:prstGeom prst="rect">
            <a:avLst/>
          </a:prstGeom>
          <a:noFill/>
          <a:ln w="3175">
            <a:solidFill>
              <a:schemeClr val="bg1">
                <a:lumMod val="65000"/>
              </a:schemeClr>
            </a:solidFill>
          </a:ln>
          <a:effectLst>
            <a:outerShdw blurRad="63500" sx="102000" sy="1020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Training Slides</a:t>
            </a:r>
          </a:p>
        </p:txBody>
      </p:sp>
      <p:pic>
        <p:nvPicPr>
          <p:cNvPr id="12" name="Picture 11" descr="Screenshot of the &quot;Meal Planning for the Child and Adult Care Food Program&quot; training slides cover">
            <a:extLst>
              <a:ext uri="{FF2B5EF4-FFF2-40B4-BE49-F238E27FC236}">
                <a16:creationId xmlns:a16="http://schemas.microsoft.com/office/drawing/2014/main" id="{9A675BAE-706E-BF49-879A-41B45E36AA88}"/>
              </a:ext>
            </a:extLst>
          </p:cNvPr>
          <p:cNvPicPr>
            <a:picLocks noChangeAspect="1" noChangeArrowheads="1"/>
          </p:cNvPicPr>
          <p:nvPr/>
        </p:nvPicPr>
        <p:blipFill>
          <a:blip r:embed="rId6"/>
          <a:srcRect/>
          <a:stretch/>
        </p:blipFill>
        <p:spPr bwMode="auto">
          <a:xfrm>
            <a:off x="863972" y="3003927"/>
            <a:ext cx="1749661" cy="984185"/>
          </a:xfrm>
          <a:prstGeom prst="rect">
            <a:avLst/>
          </a:prstGeom>
          <a:noFill/>
          <a:ln w="3175">
            <a:solidFill>
              <a:schemeClr val="bg1">
                <a:lumMod val="65000"/>
              </a:schemeClr>
            </a:solidFill>
          </a:ln>
          <a:effectLst>
            <a:outerShdw blurRad="63500" sx="102000" sy="1020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4"/>
          </p:nvPr>
        </p:nvSpPr>
        <p:spPr/>
        <p:txBody>
          <a:bodyPr/>
          <a:lstStyle/>
          <a:p>
            <a:pPr lvl="0" defTabSz="457200">
              <a:lnSpc>
                <a:spcPct val="100000"/>
              </a:lnSpc>
              <a:spcBef>
                <a:spcPts val="0"/>
              </a:spcBef>
            </a:pPr>
            <a:r>
              <a:rPr lang="en-US" dirty="0">
                <a:solidFill>
                  <a:srgbClr val="000000">
                    <a:lumMod val="65000"/>
                    <a:lumOff val="35000"/>
                  </a:srgbClr>
                </a:solidFill>
                <a:latin typeface="Helvetica" pitchFamily="2" charset="0"/>
                <a:cs typeface="+mn-cs"/>
              </a:rPr>
              <a:t>CACFP Grains Oz </a:t>
            </a:r>
            <a:r>
              <a:rPr lang="en-US" dirty="0" err="1">
                <a:solidFill>
                  <a:srgbClr val="000000">
                    <a:lumMod val="65000"/>
                    <a:lumOff val="35000"/>
                  </a:srgbClr>
                </a:solidFill>
                <a:latin typeface="Helvetica" pitchFamily="2" charset="0"/>
                <a:cs typeface="+mn-cs"/>
              </a:rPr>
              <a:t>Eq</a:t>
            </a:r>
            <a:r>
              <a:rPr lang="en-US" dirty="0">
                <a:solidFill>
                  <a:srgbClr val="000000">
                    <a:lumMod val="65000"/>
                    <a:lumOff val="35000"/>
                  </a:srgbClr>
                </a:solidFill>
                <a:latin typeface="Helvetica" pitchFamily="2" charset="0"/>
                <a:cs typeface="+mn-cs"/>
              </a:rPr>
              <a:t> Resources</a:t>
            </a:r>
          </a:p>
        </p:txBody>
      </p:sp>
      <p:pic>
        <p:nvPicPr>
          <p:cNvPr id="13" name="Picture 2" descr="A woman looking at her phone with a box of cheese crackers on the counter">
            <a:extLst>
              <a:ext uri="{FF2B5EF4-FFF2-40B4-BE49-F238E27FC236}">
                <a16:creationId xmlns:a16="http://schemas.microsoft.com/office/drawing/2014/main" id="{7BBA2565-B275-8743-9DDD-426A7E08D2D0}"/>
              </a:ext>
            </a:extLst>
          </p:cNvPr>
          <p:cNvPicPr>
            <a:picLocks noChangeAspect="1" noChangeArrowheads="1"/>
          </p:cNvPicPr>
          <p:nvPr/>
        </p:nvPicPr>
        <p:blipFill>
          <a:blip r:embed="rId7"/>
          <a:srcRect/>
          <a:stretch/>
        </p:blipFill>
        <p:spPr bwMode="auto">
          <a:xfrm>
            <a:off x="6458770" y="2948124"/>
            <a:ext cx="1482830" cy="988553"/>
          </a:xfrm>
          <a:prstGeom prst="rect">
            <a:avLst/>
          </a:prstGeom>
          <a:noFill/>
          <a:ln w="3175">
            <a:solidFill>
              <a:schemeClr val="bg1">
                <a:lumMod val="65000"/>
              </a:schemeClr>
            </a:solidFill>
          </a:ln>
          <a:effectLst>
            <a:outerShdw blurRad="63500" sx="102000" sy="1020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grpSp>
        <p:nvGrpSpPr>
          <p:cNvPr id="14" name="Group 13" descr="Computer with decorative elbow connectors ">
            <a:extLst>
              <a:ext uri="{FF2B5EF4-FFF2-40B4-BE49-F238E27FC236}">
                <a16:creationId xmlns:a16="http://schemas.microsoft.com/office/drawing/2014/main" id="{0A02EA25-61E3-3B44-9A8B-434D6D9BFB45}"/>
              </a:ext>
            </a:extLst>
          </p:cNvPr>
          <p:cNvGrpSpPr/>
          <p:nvPr/>
        </p:nvGrpSpPr>
        <p:grpSpPr>
          <a:xfrm>
            <a:off x="2360056" y="1611630"/>
            <a:ext cx="4753286" cy="2745569"/>
            <a:chOff x="2360056" y="1611630"/>
            <a:chExt cx="4753286" cy="2745569"/>
          </a:xfrm>
        </p:grpSpPr>
        <p:cxnSp>
          <p:nvCxnSpPr>
            <p:cNvPr id="15" name="Elbow Connector 14" descr="&quot;decorative&quot;">
              <a:extLst>
                <a:ext uri="{FF2B5EF4-FFF2-40B4-BE49-F238E27FC236}">
                  <a16:creationId xmlns:a16="http://schemas.microsoft.com/office/drawing/2014/main" id="{EBD4336B-CA5D-7F4B-98A5-A4A8E3CEA4B9}"/>
                </a:ext>
                <a:ext uri="{C183D7F6-B498-43B3-948B-1728B52AA6E4}">
                  <adec:decorative xmlns:adec="http://schemas.microsoft.com/office/drawing/2017/decorative" val="0"/>
                </a:ext>
              </a:extLst>
            </p:cNvPr>
            <p:cNvCxnSpPr>
              <a:cxnSpLocks/>
            </p:cNvCxnSpPr>
            <p:nvPr/>
          </p:nvCxnSpPr>
          <p:spPr>
            <a:xfrm>
              <a:off x="2360056" y="1611630"/>
              <a:ext cx="1640952" cy="1582362"/>
            </a:xfrm>
            <a:prstGeom prst="bentConnector3">
              <a:avLst>
                <a:gd name="adj1" fmla="val 50000"/>
              </a:avLst>
            </a:prstGeom>
            <a:ln w="22225">
              <a:solidFill>
                <a:srgbClr val="1D4D78"/>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descr="&quot;decorative&quot;">
              <a:extLst>
                <a:ext uri="{FF2B5EF4-FFF2-40B4-BE49-F238E27FC236}">
                  <a16:creationId xmlns:a16="http://schemas.microsoft.com/office/drawing/2014/main" id="{16E113C0-B1B0-9D42-A89B-9D499EE01472}"/>
                </a:ext>
                <a:ext uri="{C183D7F6-B498-43B3-948B-1728B52AA6E4}">
                  <adec:decorative xmlns:adec="http://schemas.microsoft.com/office/drawing/2017/decorative" val="0"/>
                </a:ext>
              </a:extLst>
            </p:cNvPr>
            <p:cNvCxnSpPr>
              <a:cxnSpLocks/>
            </p:cNvCxnSpPr>
            <p:nvPr/>
          </p:nvCxnSpPr>
          <p:spPr>
            <a:xfrm flipH="1">
              <a:off x="4610778" y="2612267"/>
              <a:ext cx="5499" cy="401004"/>
            </a:xfrm>
            <a:prstGeom prst="line">
              <a:avLst/>
            </a:prstGeom>
            <a:ln w="22225">
              <a:solidFill>
                <a:srgbClr val="1D4D78"/>
              </a:solidFill>
              <a:headEnd type="oval"/>
            </a:ln>
          </p:spPr>
          <p:style>
            <a:lnRef idx="1">
              <a:schemeClr val="accent1"/>
            </a:lnRef>
            <a:fillRef idx="0">
              <a:schemeClr val="accent1"/>
            </a:fillRef>
            <a:effectRef idx="0">
              <a:schemeClr val="accent1"/>
            </a:effectRef>
            <a:fontRef idx="minor">
              <a:schemeClr val="tx1"/>
            </a:fontRef>
          </p:style>
        </p:cxnSp>
        <p:cxnSp>
          <p:nvCxnSpPr>
            <p:cNvPr id="17" name="Elbow Connector 16" descr="&quot;decorative&quot;">
              <a:extLst>
                <a:ext uri="{FF2B5EF4-FFF2-40B4-BE49-F238E27FC236}">
                  <a16:creationId xmlns:a16="http://schemas.microsoft.com/office/drawing/2014/main" id="{56F69124-F8E4-D944-8DBA-012BBF80F0A7}"/>
                </a:ext>
                <a:ext uri="{C183D7F6-B498-43B3-948B-1728B52AA6E4}">
                  <adec:decorative xmlns:adec="http://schemas.microsoft.com/office/drawing/2017/decorative" val="0"/>
                </a:ext>
              </a:extLst>
            </p:cNvPr>
            <p:cNvCxnSpPr>
              <a:cxnSpLocks/>
            </p:cNvCxnSpPr>
            <p:nvPr/>
          </p:nvCxnSpPr>
          <p:spPr>
            <a:xfrm rot="5400000">
              <a:off x="5777549" y="1684106"/>
              <a:ext cx="427397" cy="2244189"/>
            </a:xfrm>
            <a:prstGeom prst="bentConnector3">
              <a:avLst>
                <a:gd name="adj1" fmla="val 44002"/>
              </a:avLst>
            </a:prstGeom>
            <a:ln w="22225">
              <a:solidFill>
                <a:srgbClr val="1D4D78"/>
              </a:solidFill>
              <a:headEnd type="oval"/>
            </a:ln>
          </p:spPr>
          <p:style>
            <a:lnRef idx="1">
              <a:schemeClr val="accent1"/>
            </a:lnRef>
            <a:fillRef idx="0">
              <a:schemeClr val="accent1"/>
            </a:fillRef>
            <a:effectRef idx="0">
              <a:schemeClr val="accent1"/>
            </a:effectRef>
            <a:fontRef idx="minor">
              <a:schemeClr val="tx1"/>
            </a:fontRef>
          </p:style>
        </p:cxnSp>
        <p:cxnSp>
          <p:nvCxnSpPr>
            <p:cNvPr id="18" name="Elbow Connector 17" descr="&quot;decorative&quot;">
              <a:extLst>
                <a:ext uri="{FF2B5EF4-FFF2-40B4-BE49-F238E27FC236}">
                  <a16:creationId xmlns:a16="http://schemas.microsoft.com/office/drawing/2014/main" id="{C80B2183-125F-0045-87C6-CAD91043AF55}"/>
                </a:ext>
                <a:ext uri="{C183D7F6-B498-43B3-948B-1728B52AA6E4}">
                  <adec:decorative xmlns:adec="http://schemas.microsoft.com/office/drawing/2017/decorative" val="0"/>
                </a:ext>
              </a:extLst>
            </p:cNvPr>
            <p:cNvCxnSpPr>
              <a:cxnSpLocks/>
            </p:cNvCxnSpPr>
            <p:nvPr/>
          </p:nvCxnSpPr>
          <p:spPr>
            <a:xfrm flipV="1">
              <a:off x="2613633" y="3332996"/>
              <a:ext cx="1405367" cy="163023"/>
            </a:xfrm>
            <a:prstGeom prst="bentConnector3">
              <a:avLst>
                <a:gd name="adj1" fmla="val 40423"/>
              </a:avLst>
            </a:prstGeom>
            <a:ln w="22225">
              <a:solidFill>
                <a:srgbClr val="1D4D78"/>
              </a:solidFill>
              <a:headEnd type="oval"/>
            </a:ln>
          </p:spPr>
          <p:style>
            <a:lnRef idx="1">
              <a:schemeClr val="accent1"/>
            </a:lnRef>
            <a:fillRef idx="0">
              <a:schemeClr val="accent1"/>
            </a:fillRef>
            <a:effectRef idx="0">
              <a:schemeClr val="accent1"/>
            </a:effectRef>
            <a:fontRef idx="minor">
              <a:schemeClr val="tx1"/>
            </a:fontRef>
          </p:style>
        </p:cxnSp>
        <p:cxnSp>
          <p:nvCxnSpPr>
            <p:cNvPr id="19" name="Elbow Connector 18" descr="&quot;decorative&quot;">
              <a:extLst>
                <a:ext uri="{FF2B5EF4-FFF2-40B4-BE49-F238E27FC236}">
                  <a16:creationId xmlns:a16="http://schemas.microsoft.com/office/drawing/2014/main" id="{13772C4E-533C-5340-A743-FA7A6B493B16}"/>
                </a:ext>
                <a:ext uri="{C183D7F6-B498-43B3-948B-1728B52AA6E4}">
                  <adec:decorative xmlns:adec="http://schemas.microsoft.com/office/drawing/2017/decorative" val="0"/>
                </a:ext>
              </a:extLst>
            </p:cNvPr>
            <p:cNvCxnSpPr>
              <a:cxnSpLocks/>
            </p:cNvCxnSpPr>
            <p:nvPr/>
          </p:nvCxnSpPr>
          <p:spPr>
            <a:xfrm rot="10800000">
              <a:off x="5235456" y="3210325"/>
              <a:ext cx="1223314" cy="208102"/>
            </a:xfrm>
            <a:prstGeom prst="bentConnector3">
              <a:avLst>
                <a:gd name="adj1" fmla="val 50000"/>
              </a:avLst>
            </a:prstGeom>
            <a:ln w="22225">
              <a:solidFill>
                <a:srgbClr val="1D4D78"/>
              </a:solidFill>
              <a:headEnd type="oval"/>
            </a:ln>
          </p:spPr>
          <p:style>
            <a:lnRef idx="1">
              <a:schemeClr val="accent1"/>
            </a:lnRef>
            <a:fillRef idx="0">
              <a:schemeClr val="accent1"/>
            </a:fillRef>
            <a:effectRef idx="0">
              <a:schemeClr val="accent1"/>
            </a:effectRef>
            <a:fontRef idx="minor">
              <a:schemeClr val="tx1"/>
            </a:fontRef>
          </p:style>
        </p:cxnSp>
        <p:pic>
          <p:nvPicPr>
            <p:cNvPr id="20" name="Picture 19" descr="Illustration of a computer">
              <a:extLst>
                <a:ext uri="{FF2B5EF4-FFF2-40B4-BE49-F238E27FC236}">
                  <a16:creationId xmlns:a16="http://schemas.microsoft.com/office/drawing/2014/main" id="{ABD40988-F865-704E-ACB2-46B78A629C18}"/>
                </a:ext>
              </a:extLst>
            </p:cNvPr>
            <p:cNvPicPr>
              <a:picLocks noChangeAspect="1"/>
            </p:cNvPicPr>
            <p:nvPr/>
          </p:nvPicPr>
          <p:blipFill>
            <a:blip r:embed="rId8"/>
            <a:srcRect/>
            <a:stretch/>
          </p:blipFill>
          <p:spPr>
            <a:xfrm>
              <a:off x="3848081" y="3013271"/>
              <a:ext cx="1525393" cy="1343928"/>
            </a:xfrm>
            <a:prstGeom prst="rect">
              <a:avLst/>
            </a:prstGeom>
          </p:spPr>
        </p:pic>
      </p:grpSp>
      <p:pic>
        <p:nvPicPr>
          <p:cNvPr id="21" name="Picture 20" descr="QR code to the &quot;Team Nutrition&quot; website">
            <a:extLst>
              <a:ext uri="{FF2B5EF4-FFF2-40B4-BE49-F238E27FC236}">
                <a16:creationId xmlns:a16="http://schemas.microsoft.com/office/drawing/2014/main" id="{56CD29CA-C0E4-F742-8546-1438040918BC}"/>
              </a:ext>
            </a:extLst>
          </p:cNvPr>
          <p:cNvPicPr>
            <a:picLocks noChangeAspect="1"/>
          </p:cNvPicPr>
          <p:nvPr/>
        </p:nvPicPr>
        <p:blipFill>
          <a:blip r:embed="rId9"/>
          <a:stretch>
            <a:fillRect/>
          </a:stretch>
        </p:blipFill>
        <p:spPr>
          <a:xfrm>
            <a:off x="2107211" y="4489876"/>
            <a:ext cx="548640" cy="548640"/>
          </a:xfrm>
          <a:prstGeom prst="rect">
            <a:avLst/>
          </a:prstGeom>
        </p:spPr>
      </p:pic>
      <p:sp>
        <p:nvSpPr>
          <p:cNvPr id="26" name="Text Placeholder 7">
            <a:extLst>
              <a:ext uri="{FF2B5EF4-FFF2-40B4-BE49-F238E27FC236}">
                <a16:creationId xmlns:a16="http://schemas.microsoft.com/office/drawing/2014/main" id="{7CBA508D-BA4A-1744-A088-CFAEAB6CFFF2}"/>
              </a:ext>
            </a:extLst>
          </p:cNvPr>
          <p:cNvSpPr txBox="1">
            <a:spLocks/>
          </p:cNvSpPr>
          <p:nvPr/>
        </p:nvSpPr>
        <p:spPr>
          <a:xfrm>
            <a:off x="2741810" y="4558701"/>
            <a:ext cx="3714078" cy="466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u="sng">
                <a:solidFill>
                  <a:schemeClr val="bg1"/>
                </a:solidFill>
                <a:latin typeface="Helvetica" pitchFamily="2" charset="0"/>
              </a:rPr>
              <a:t>TeamNutrition.usda.gov</a:t>
            </a:r>
            <a:endParaRPr lang="es-ES_tradnl" sz="2400" b="1" u="sng" dirty="0">
              <a:solidFill>
                <a:schemeClr val="bg1"/>
              </a:solidFill>
              <a:latin typeface="Helvetica" pitchFamily="2" charset="0"/>
              <a:cs typeface="Arial" panose="020B0604020202020204" pitchFamily="34" charset="0"/>
            </a:endParaRPr>
          </a:p>
        </p:txBody>
      </p:sp>
      <p:sp>
        <p:nvSpPr>
          <p:cNvPr id="27" name="TextBox 26" descr="Hyperlink to the &quot;Team Nutrition&quot; webpage">
            <a:hlinkClick r:id="rId10" tooltip="Página web de Team Nutrition USDA-FNS "/>
            <a:extLst>
              <a:ext uri="{FF2B5EF4-FFF2-40B4-BE49-F238E27FC236}">
                <a16:creationId xmlns:a16="http://schemas.microsoft.com/office/drawing/2014/main" id="{03BD2BDA-8CBC-9940-A8E2-B42E4624105C}"/>
              </a:ext>
            </a:extLst>
          </p:cNvPr>
          <p:cNvSpPr txBox="1"/>
          <p:nvPr/>
        </p:nvSpPr>
        <p:spPr>
          <a:xfrm>
            <a:off x="2694387" y="4644405"/>
            <a:ext cx="3737861" cy="369332"/>
          </a:xfrm>
          <a:prstGeom prst="rect">
            <a:avLst/>
          </a:prstGeom>
          <a:noFill/>
        </p:spPr>
        <p:txBody>
          <a:bodyPr wrap="square" rtlCol="0">
            <a:spAutoFit/>
          </a:bodyPr>
          <a:lstStyle/>
          <a:p>
            <a:endParaRPr lang="es-ES_tradnl" dirty="0"/>
          </a:p>
        </p:txBody>
      </p:sp>
    </p:spTree>
    <p:extLst>
      <p:ext uri="{BB962C8B-B14F-4D97-AF65-F5344CB8AC3E}">
        <p14:creationId xmlns:p14="http://schemas.microsoft.com/office/powerpoint/2010/main" val="110354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Crediting Store-Bought Combination </a:t>
            </a:r>
            <a:br>
              <a:rPr lang="en-US" dirty="0"/>
            </a:br>
            <a:r>
              <a:rPr lang="en-US" dirty="0"/>
              <a:t>Baby Foods in the CACFP</a:t>
            </a:r>
          </a:p>
        </p:txBody>
      </p:sp>
      <p:pic>
        <p:nvPicPr>
          <p:cNvPr id="4" name="Picture 3" descr="Screenshot of the &quot;Crediting Store-Bought Combination Baby Foods in the Child and Adult Care Food Program&quot; cover">
            <a:extLst>
              <a:ext uri="{FF2B5EF4-FFF2-40B4-BE49-F238E27FC236}">
                <a16:creationId xmlns:a16="http://schemas.microsoft.com/office/drawing/2014/main" id="{5A1E71AE-1C5D-AA47-A3DC-9DF91591EA95}"/>
              </a:ext>
            </a:extLst>
          </p:cNvPr>
          <p:cNvPicPr>
            <a:picLocks noChangeAspect="1"/>
          </p:cNvPicPr>
          <p:nvPr/>
        </p:nvPicPr>
        <p:blipFill>
          <a:blip r:embed="rId3"/>
          <a:srcRect/>
          <a:stretch/>
        </p:blipFill>
        <p:spPr>
          <a:xfrm>
            <a:off x="3340751" y="1279145"/>
            <a:ext cx="2462498" cy="3186762"/>
          </a:xfrm>
          <a:prstGeom prst="rect">
            <a:avLst/>
          </a:prstGeom>
          <a:ln>
            <a:solidFill>
              <a:schemeClr val="bg1">
                <a:lumMod val="65000"/>
              </a:schemeClr>
            </a:solidFill>
          </a:ln>
          <a:effectLst>
            <a:outerShdw blurRad="63500" sx="102000" sy="102000" algn="ctr" rotWithShape="0">
              <a:prstClr val="black">
                <a:alpha val="20000"/>
              </a:prstClr>
            </a:outerShdw>
          </a:effectLst>
        </p:spPr>
      </p:pic>
      <p:pic>
        <p:nvPicPr>
          <p:cNvPr id="5" name="Picture 4" descr="QR code to &quot;Crediting Store-Bought Combination Baby Foods in the Child and Adult Care Food Program&quot; worksheet">
            <a:extLst>
              <a:ext uri="{FF2B5EF4-FFF2-40B4-BE49-F238E27FC236}">
                <a16:creationId xmlns:a16="http://schemas.microsoft.com/office/drawing/2014/main" id="{6066F079-6511-944F-A1EF-8F7E3F778E0C}"/>
              </a:ext>
            </a:extLst>
          </p:cNvPr>
          <p:cNvPicPr>
            <a:picLocks noChangeAspect="1"/>
          </p:cNvPicPr>
          <p:nvPr/>
        </p:nvPicPr>
        <p:blipFill>
          <a:blip r:embed="rId4"/>
          <a:stretch>
            <a:fillRect/>
          </a:stretch>
        </p:blipFill>
        <p:spPr>
          <a:xfrm>
            <a:off x="451550" y="4465907"/>
            <a:ext cx="549088" cy="549088"/>
          </a:xfrm>
          <a:prstGeom prst="rect">
            <a:avLst/>
          </a:prstGeom>
          <a:ln w="3175">
            <a:solidFill>
              <a:schemeClr val="bg1">
                <a:lumMod val="65000"/>
              </a:schemeClr>
            </a:solidFill>
          </a:ln>
        </p:spPr>
      </p:pic>
      <p:sp>
        <p:nvSpPr>
          <p:cNvPr id="3" name="Text Placeholder 2" descr="Crediting Store-Bought Combination Baby Foods in the CACFP USDA-FNS Webpage "/>
          <p:cNvSpPr>
            <a:spLocks noGrp="1"/>
          </p:cNvSpPr>
          <p:nvPr>
            <p:ph type="body" sz="quarter" idx="10"/>
          </p:nvPr>
        </p:nvSpPr>
        <p:spPr/>
        <p:txBody>
          <a:bodyPr/>
          <a:lstStyle/>
          <a:p>
            <a:r>
              <a:rPr lang="en-US" dirty="0">
                <a:latin typeface="Helvetica" pitchFamily="2" charset="0"/>
                <a:hlinkClick r:id="rId5" tooltip="Crediting Store-Bought Combination Baby Foods in the CACFP USDA-FNS Webpage ">
                  <a:extLst>
                    <a:ext uri="{A12FA001-AC4F-418D-AE19-62706E023703}">
                      <ahyp:hlinkClr xmlns:ahyp="http://schemas.microsoft.com/office/drawing/2018/hyperlinkcolor" val="tx"/>
                    </a:ext>
                  </a:extLst>
                </a:hlinkClick>
              </a:rPr>
              <a:t>fns.usda.gov/</a:t>
            </a:r>
            <a:r>
              <a:rPr lang="en-US" dirty="0" err="1">
                <a:latin typeface="Helvetica" pitchFamily="2" charset="0"/>
                <a:hlinkClick r:id="rId5" tooltip="Crediting Store-Bought Combination Baby Foods in the CACFP USDA-FNS Webpage ">
                  <a:extLst>
                    <a:ext uri="{A12FA001-AC4F-418D-AE19-62706E023703}">
                      <ahyp:hlinkClr xmlns:ahyp="http://schemas.microsoft.com/office/drawing/2018/hyperlinkcolor" val="tx"/>
                    </a:ext>
                  </a:extLst>
                </a:hlinkClick>
              </a:rPr>
              <a:t>tn</a:t>
            </a:r>
            <a:r>
              <a:rPr lang="en-US" dirty="0">
                <a:latin typeface="Helvetica" pitchFamily="2" charset="0"/>
                <a:hlinkClick r:id="rId5" tooltip="Crediting Store-Bought Combination Baby Foods in the CACFP USDA-FNS Webpage ">
                  <a:extLst>
                    <a:ext uri="{A12FA001-AC4F-418D-AE19-62706E023703}">
                      <ahyp:hlinkClr xmlns:ahyp="http://schemas.microsoft.com/office/drawing/2018/hyperlinkcolor" val="tx"/>
                    </a:ext>
                  </a:extLst>
                </a:hlinkClick>
              </a:rPr>
              <a:t>/crediting-store-bought-combination-baby-foods-</a:t>
            </a:r>
            <a:r>
              <a:rPr lang="en-US" dirty="0" err="1">
                <a:latin typeface="Helvetica" pitchFamily="2" charset="0"/>
                <a:hlinkClick r:id="rId5" tooltip="Crediting Store-Bought Combination Baby Foods in the CACFP USDA-FNS Webpage ">
                  <a:extLst>
                    <a:ext uri="{A12FA001-AC4F-418D-AE19-62706E023703}">
                      <ahyp:hlinkClr xmlns:ahyp="http://schemas.microsoft.com/office/drawing/2018/hyperlinkcolor" val="tx"/>
                    </a:ext>
                  </a:extLst>
                </a:hlinkClick>
              </a:rPr>
              <a:t>cacfp</a:t>
            </a:r>
            <a:endParaRPr lang="en-US" dirty="0">
              <a:latin typeface="Helvetica" pitchFamily="2" charset="0"/>
            </a:endParaRPr>
          </a:p>
        </p:txBody>
      </p:sp>
    </p:spTree>
    <p:extLst>
      <p:ext uri="{BB962C8B-B14F-4D97-AF65-F5344CB8AC3E}">
        <p14:creationId xmlns:p14="http://schemas.microsoft.com/office/powerpoint/2010/main" val="225437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How To Order Print Copies</a:t>
            </a:r>
            <a:endParaRPr lang="en-US" dirty="0"/>
          </a:p>
        </p:txBody>
      </p:sp>
      <p:sp>
        <p:nvSpPr>
          <p:cNvPr id="3" name="Text Placeholder 2" descr="Resource Order Form at Hyperlink to &quot;Team Nutrition Website&quot;. "/>
          <p:cNvSpPr>
            <a:spLocks noGrp="1"/>
          </p:cNvSpPr>
          <p:nvPr>
            <p:ph type="body" idx="1"/>
          </p:nvPr>
        </p:nvSpPr>
        <p:spPr/>
        <p:txBody>
          <a:bodyPr/>
          <a:lstStyle/>
          <a:p>
            <a:pPr lvl="0"/>
            <a:r>
              <a:rPr lang="en-US" dirty="0">
                <a:solidFill>
                  <a:srgbClr val="000000">
                    <a:lumMod val="65000"/>
                    <a:lumOff val="35000"/>
                  </a:srgbClr>
                </a:solidFill>
              </a:rPr>
              <a:t>Resource Order Form at </a:t>
            </a:r>
            <a:r>
              <a:rPr lang="en-US" b="1" u="sng" dirty="0">
                <a:hlinkClick r:id="rId3" tooltip="Team Nutrition USDA-FNS Webpage ">
                  <a:extLst>
                    <a:ext uri="{A12FA001-AC4F-418D-AE19-62706E023703}">
                      <ahyp:hlinkClr xmlns:ahyp="http://schemas.microsoft.com/office/drawing/2018/hyperlinkcolor" val="tx"/>
                    </a:ext>
                  </a:extLst>
                </a:hlinkClick>
              </a:rPr>
              <a:t>TeamNutrition.usda.gov</a:t>
            </a:r>
            <a:r>
              <a:rPr lang="en-US" dirty="0">
                <a:solidFill>
                  <a:srgbClr val="000000">
                    <a:lumMod val="65000"/>
                    <a:lumOff val="35000"/>
                  </a:srgbClr>
                </a:solidFill>
              </a:rPr>
              <a:t>.</a:t>
            </a:r>
          </a:p>
        </p:txBody>
      </p:sp>
      <p:sp>
        <p:nvSpPr>
          <p:cNvPr id="4" name="Content Placeholder 3"/>
          <p:cNvSpPr>
            <a:spLocks noGrp="1"/>
          </p:cNvSpPr>
          <p:nvPr>
            <p:ph sz="half" idx="2"/>
          </p:nvPr>
        </p:nvSpPr>
        <p:spPr/>
        <p:txBody>
          <a:bodyPr/>
          <a:lstStyle/>
          <a:p>
            <a:pPr lvl="0">
              <a:spcAft>
                <a:spcPts val="1200"/>
              </a:spcAft>
            </a:pPr>
            <a:r>
              <a:rPr lang="en-US" b="1" dirty="0">
                <a:solidFill>
                  <a:srgbClr val="000000">
                    <a:lumMod val="65000"/>
                    <a:lumOff val="35000"/>
                  </a:srgbClr>
                </a:solidFill>
              </a:rPr>
              <a:t>FREE</a:t>
            </a:r>
            <a:r>
              <a:rPr lang="en-US" dirty="0">
                <a:solidFill>
                  <a:srgbClr val="000000">
                    <a:lumMod val="65000"/>
                    <a:lumOff val="35000"/>
                  </a:srgbClr>
                </a:solidFill>
              </a:rPr>
              <a:t> for those participating in a USDA Child Nutrition Program, while supplies last.</a:t>
            </a:r>
          </a:p>
          <a:p>
            <a:pPr lvl="0">
              <a:spcAft>
                <a:spcPts val="1200"/>
              </a:spcAft>
            </a:pPr>
            <a:r>
              <a:rPr lang="en-US" dirty="0">
                <a:solidFill>
                  <a:srgbClr val="000000">
                    <a:lumMod val="65000"/>
                    <a:lumOff val="35000"/>
                  </a:srgbClr>
                </a:solidFill>
              </a:rPr>
              <a:t>Sponsoring organizations and State agencies can also order in bulk by sending an email to: </a:t>
            </a:r>
          </a:p>
        </p:txBody>
      </p:sp>
      <p:pic>
        <p:nvPicPr>
          <p:cNvPr id="6" name="Picture 5" descr="Email icon">
            <a:extLst>
              <a:ext uri="{FF2B5EF4-FFF2-40B4-BE49-F238E27FC236}">
                <a16:creationId xmlns:a16="http://schemas.microsoft.com/office/drawing/2014/main" id="{261206D2-454B-394B-9259-769C63BB4D93}"/>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622350" y="4125468"/>
            <a:ext cx="400838" cy="400838"/>
          </a:xfrm>
          <a:prstGeom prst="rect">
            <a:avLst/>
          </a:prstGeom>
        </p:spPr>
      </p:pic>
      <p:sp>
        <p:nvSpPr>
          <p:cNvPr id="5" name="Text Placeholder 4" descr="Hyperlink to &quot;Team Nutrition Email Address&quot;"/>
          <p:cNvSpPr>
            <a:spLocks noGrp="1"/>
          </p:cNvSpPr>
          <p:nvPr>
            <p:ph type="body" sz="quarter" idx="10"/>
          </p:nvPr>
        </p:nvSpPr>
        <p:spPr/>
        <p:txBody>
          <a:bodyPr/>
          <a:lstStyle/>
          <a:p>
            <a:pPr lvl="0" defTabSz="457200">
              <a:lnSpc>
                <a:spcPct val="100000"/>
              </a:lnSpc>
              <a:spcBef>
                <a:spcPts val="0"/>
              </a:spcBef>
            </a:pPr>
            <a:r>
              <a:rPr lang="en-US" dirty="0">
                <a:hlinkClick r:id="rId5" tooltip="Team Nutrition USDA Email Address ">
                  <a:extLst>
                    <a:ext uri="{A12FA001-AC4F-418D-AE19-62706E023703}">
                      <ahyp:hlinkClr xmlns:ahyp="http://schemas.microsoft.com/office/drawing/2018/hyperlinkcolor" val="tx"/>
                    </a:ext>
                  </a:extLst>
                </a:hlinkClick>
              </a:rPr>
              <a:t>TeamNutrition@usda.gov</a:t>
            </a:r>
            <a:endParaRPr lang="en-US" b="0" dirty="0"/>
          </a:p>
        </p:txBody>
      </p:sp>
      <p:pic>
        <p:nvPicPr>
          <p:cNvPr id="7" name="Picture 6" descr="Tablet showing Team Nutrition website">
            <a:extLst>
              <a:ext uri="{FF2B5EF4-FFF2-40B4-BE49-F238E27FC236}">
                <a16:creationId xmlns:a16="http://schemas.microsoft.com/office/drawing/2014/main" id="{05E3C009-B257-4A41-B595-360679FDA4CC}"/>
              </a:ext>
            </a:extLst>
          </p:cNvPr>
          <p:cNvPicPr>
            <a:picLocks noChangeAspect="1"/>
          </p:cNvPicPr>
          <p:nvPr/>
        </p:nvPicPr>
        <p:blipFill>
          <a:blip r:embed="rId6"/>
          <a:srcRect/>
          <a:stretch/>
        </p:blipFill>
        <p:spPr>
          <a:xfrm>
            <a:off x="4597826" y="1564452"/>
            <a:ext cx="4308113" cy="3579048"/>
          </a:xfrm>
          <a:prstGeom prst="rect">
            <a:avLst/>
          </a:prstGeom>
        </p:spPr>
      </p:pic>
    </p:spTree>
    <p:extLst>
      <p:ext uri="{BB962C8B-B14F-4D97-AF65-F5344CB8AC3E}">
        <p14:creationId xmlns:p14="http://schemas.microsoft.com/office/powerpoint/2010/main" val="2900732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pic>
        <p:nvPicPr>
          <p:cNvPr id="7" name="Picture 6" descr="Hyperlink icon">
            <a:extLst>
              <a:ext uri="{FF2B5EF4-FFF2-40B4-BE49-F238E27FC236}">
                <a16:creationId xmlns:a16="http://schemas.microsoft.com/office/drawing/2014/main" id="{48CA32D0-E8EF-5946-A501-C2642324277B}"/>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365760" y="1926205"/>
            <a:ext cx="352270" cy="352270"/>
          </a:xfrm>
          <a:prstGeom prst="rect">
            <a:avLst/>
          </a:prstGeom>
        </p:spPr>
      </p:pic>
      <p:sp>
        <p:nvSpPr>
          <p:cNvPr id="3" name="Text Placeholder 2" descr="Hyperlink to &quot;Team Nutrition Website&quot;"/>
          <p:cNvSpPr>
            <a:spLocks noGrp="1"/>
          </p:cNvSpPr>
          <p:nvPr>
            <p:ph type="body" sz="quarter" idx="10"/>
          </p:nvPr>
        </p:nvSpPr>
        <p:spPr/>
        <p:txBody>
          <a:bodyPr/>
          <a:lstStyle/>
          <a:p>
            <a:pPr lvl="0" defTabSz="457200">
              <a:lnSpc>
                <a:spcPct val="100000"/>
              </a:lnSpc>
              <a:spcBef>
                <a:spcPts val="0"/>
              </a:spcBef>
            </a:pPr>
            <a:r>
              <a:rPr lang="en-US" dirty="0">
                <a:latin typeface="Helvetica" pitchFamily="2" charset="0"/>
                <a:cs typeface="+mn-cs"/>
                <a:hlinkClick r:id="rId4" tooltip="Team Nutrition USDA-FNS Webpage ">
                  <a:extLst>
                    <a:ext uri="{A12FA001-AC4F-418D-AE19-62706E023703}">
                      <ahyp:hlinkClr xmlns:ahyp="http://schemas.microsoft.com/office/drawing/2018/hyperlinkcolor" val="tx"/>
                    </a:ext>
                  </a:extLst>
                </a:hlinkClick>
              </a:rPr>
              <a:t>TeamNutrition.usda.gov</a:t>
            </a:r>
            <a:endParaRPr lang="en-US" u="none" dirty="0">
              <a:latin typeface="Helvetica" pitchFamily="2" charset="0"/>
              <a:cs typeface="+mn-cs"/>
            </a:endParaRPr>
          </a:p>
        </p:txBody>
      </p:sp>
      <p:pic>
        <p:nvPicPr>
          <p:cNvPr id="8" name="Picture 7" descr="Twitter icon">
            <a:extLst>
              <a:ext uri="{FF2B5EF4-FFF2-40B4-BE49-F238E27FC236}">
                <a16:creationId xmlns:a16="http://schemas.microsoft.com/office/drawing/2014/main" id="{6D8CD329-78A8-8244-A6A4-C1447E2354A5}"/>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365760" y="2612005"/>
            <a:ext cx="400838" cy="400838"/>
          </a:xfrm>
          <a:prstGeom prst="rect">
            <a:avLst/>
          </a:prstGeom>
        </p:spPr>
      </p:pic>
      <p:sp>
        <p:nvSpPr>
          <p:cNvPr id="4" name="Text Placeholder 3" descr="Hyperlink to &quot;Team Nutrition Twitter Webpage&quot;"/>
          <p:cNvSpPr>
            <a:spLocks noGrp="1"/>
          </p:cNvSpPr>
          <p:nvPr>
            <p:ph type="body" sz="quarter" idx="11"/>
          </p:nvPr>
        </p:nvSpPr>
        <p:spPr/>
        <p:txBody>
          <a:bodyPr/>
          <a:lstStyle/>
          <a:p>
            <a:pPr lvl="0" defTabSz="457200">
              <a:lnSpc>
                <a:spcPct val="100000"/>
              </a:lnSpc>
              <a:spcBef>
                <a:spcPts val="0"/>
              </a:spcBef>
            </a:pPr>
            <a:r>
              <a:rPr lang="en-US" dirty="0">
                <a:latin typeface="Helvetica" pitchFamily="2" charset="0"/>
                <a:cs typeface="+mn-cs"/>
              </a:rPr>
              <a:t>@</a:t>
            </a:r>
            <a:r>
              <a:rPr lang="en-US" dirty="0">
                <a:latin typeface="Helvetica" pitchFamily="2" charset="0"/>
                <a:cs typeface="+mn-cs"/>
                <a:hlinkClick r:id="rId6" tooltip="USDA Team Nutrition Twitter Webpage ">
                  <a:extLst>
                    <a:ext uri="{A12FA001-AC4F-418D-AE19-62706E023703}">
                      <ahyp:hlinkClr xmlns:ahyp="http://schemas.microsoft.com/office/drawing/2018/hyperlinkcolor" val="tx"/>
                    </a:ext>
                  </a:extLst>
                </a:hlinkClick>
              </a:rPr>
              <a:t>TeamNutrition</a:t>
            </a:r>
            <a:endParaRPr lang="en-US" b="0" dirty="0">
              <a:latin typeface="Calibri" panose="020F0502020204030204"/>
              <a:cs typeface="+mn-cs"/>
            </a:endParaRPr>
          </a:p>
        </p:txBody>
      </p:sp>
      <p:pic>
        <p:nvPicPr>
          <p:cNvPr id="9" name="Picture 8" descr="Email icon">
            <a:extLst>
              <a:ext uri="{FF2B5EF4-FFF2-40B4-BE49-F238E27FC236}">
                <a16:creationId xmlns:a16="http://schemas.microsoft.com/office/drawing/2014/main" id="{782B860F-E650-A845-93E8-989FEDB52ED4}"/>
              </a:ext>
              <a:ext uri="{C183D7F6-B498-43B3-948B-1728B52AA6E4}">
                <adec:decorative xmlns:adec="http://schemas.microsoft.com/office/drawing/2017/decorative" val="0"/>
              </a:ext>
            </a:extLst>
          </p:cNvPr>
          <p:cNvPicPr>
            <a:picLocks noChangeAspect="1"/>
          </p:cNvPicPr>
          <p:nvPr/>
        </p:nvPicPr>
        <p:blipFill>
          <a:blip r:embed="rId7"/>
          <a:srcRect/>
          <a:stretch/>
        </p:blipFill>
        <p:spPr>
          <a:xfrm>
            <a:off x="383424" y="3318627"/>
            <a:ext cx="400838" cy="400838"/>
          </a:xfrm>
          <a:prstGeom prst="rect">
            <a:avLst/>
          </a:prstGeom>
        </p:spPr>
      </p:pic>
      <p:sp>
        <p:nvSpPr>
          <p:cNvPr id="5" name="Text Placeholder 4" descr="Hyperlink to &quot;Team Nutrition Email Address&quot;"/>
          <p:cNvSpPr>
            <a:spLocks noGrp="1"/>
          </p:cNvSpPr>
          <p:nvPr>
            <p:ph type="body" sz="quarter" idx="12"/>
          </p:nvPr>
        </p:nvSpPr>
        <p:spPr/>
        <p:txBody>
          <a:bodyPr/>
          <a:lstStyle/>
          <a:p>
            <a:pPr lvl="0" defTabSz="457200">
              <a:lnSpc>
                <a:spcPct val="100000"/>
              </a:lnSpc>
              <a:spcBef>
                <a:spcPts val="0"/>
              </a:spcBef>
            </a:pPr>
            <a:r>
              <a:rPr lang="en-US" dirty="0">
                <a:latin typeface="Helvetica" pitchFamily="2" charset="0"/>
                <a:cs typeface="+mn-cs"/>
                <a:hlinkClick r:id="rId8" tooltip="Team Nutrition USDA Email Address ">
                  <a:extLst>
                    <a:ext uri="{A12FA001-AC4F-418D-AE19-62706E023703}">
                      <ahyp:hlinkClr xmlns:ahyp="http://schemas.microsoft.com/office/drawing/2018/hyperlinkcolor" val="tx"/>
                    </a:ext>
                  </a:extLst>
                </a:hlinkClick>
              </a:rPr>
              <a:t>TeamNutrition@usda.gov</a:t>
            </a:r>
            <a:endParaRPr lang="en-US" dirty="0">
              <a:latin typeface="Helvetica" pitchFamily="2" charset="0"/>
              <a:cs typeface="+mn-cs"/>
            </a:endParaRPr>
          </a:p>
        </p:txBody>
      </p:sp>
      <p:pic>
        <p:nvPicPr>
          <p:cNvPr id="10" name="Picture 2" descr="The Team Nutrition E-newsletter icon">
            <a:extLst>
              <a:ext uri="{FF2B5EF4-FFF2-40B4-BE49-F238E27FC236}">
                <a16:creationId xmlns:a16="http://schemas.microsoft.com/office/drawing/2014/main" id="{51C713FC-C5A4-B041-8F74-E6F4358F660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5760" y="3931920"/>
            <a:ext cx="3048001" cy="5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p:nvPr>
        </p:nvSpPr>
        <p:spPr/>
        <p:txBody>
          <a:bodyPr/>
          <a:lstStyle/>
          <a:p>
            <a:pPr lvl="0" defTabSz="457200">
              <a:lnSpc>
                <a:spcPct val="100000"/>
              </a:lnSpc>
              <a:spcBef>
                <a:spcPts val="0"/>
              </a:spcBef>
            </a:pPr>
            <a:r>
              <a:rPr lang="en-US" dirty="0">
                <a:solidFill>
                  <a:srgbClr val="FFFFFF"/>
                </a:solidFill>
                <a:latin typeface="Helvetica Light Oblique" panose="020B0403020202020204" pitchFamily="34" charset="0"/>
              </a:rPr>
              <a:t>USDA is an equal opportunity provider, employer, and lender.</a:t>
            </a:r>
          </a:p>
        </p:txBody>
      </p:sp>
      <p:pic>
        <p:nvPicPr>
          <p:cNvPr id="11" name="Picture 10" descr="Illustration of a woman thinking about the MyPlate food groups for fruits, grains, vegetables, protein and dairy. ">
            <a:extLst>
              <a:ext uri="{FF2B5EF4-FFF2-40B4-BE49-F238E27FC236}">
                <a16:creationId xmlns:a16="http://schemas.microsoft.com/office/drawing/2014/main" id="{F54E4113-25BC-4341-B2EB-9C11519DE975}"/>
              </a:ext>
              <a:ext uri="{C183D7F6-B498-43B3-948B-1728B52AA6E4}">
                <adec:decorative xmlns:adec="http://schemas.microsoft.com/office/drawing/2017/decorative" val="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50613" y="549469"/>
            <a:ext cx="3048000" cy="4267200"/>
          </a:xfrm>
          <a:prstGeom prst="rect">
            <a:avLst/>
          </a:prstGeom>
        </p:spPr>
      </p:pic>
    </p:spTree>
    <p:extLst>
      <p:ext uri="{BB962C8B-B14F-4D97-AF65-F5344CB8AC3E}">
        <p14:creationId xmlns:p14="http://schemas.microsoft.com/office/powerpoint/2010/main" val="409263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Baby Foods</a:t>
            </a:r>
          </a:p>
        </p:txBody>
      </p:sp>
      <p:pic>
        <p:nvPicPr>
          <p:cNvPr id="5" name="Picture 4" descr="Screenshot of the &quot;Crediting Store-Bought Combination Baby Foods in the Child and Adult Care Food Program&quot; cover">
            <a:extLst>
              <a:ext uri="{FF2B5EF4-FFF2-40B4-BE49-F238E27FC236}">
                <a16:creationId xmlns:a16="http://schemas.microsoft.com/office/drawing/2014/main" id="{336798BE-A521-DE45-9303-736BC42E2081}"/>
              </a:ext>
            </a:extLst>
          </p:cNvPr>
          <p:cNvPicPr>
            <a:picLocks noChangeAspect="1"/>
          </p:cNvPicPr>
          <p:nvPr/>
        </p:nvPicPr>
        <p:blipFill>
          <a:blip r:embed="rId3"/>
          <a:stretch>
            <a:fillRect/>
          </a:stretch>
        </p:blipFill>
        <p:spPr>
          <a:xfrm>
            <a:off x="356285" y="1024151"/>
            <a:ext cx="2957590" cy="3836417"/>
          </a:xfrm>
          <a:prstGeom prst="rect">
            <a:avLst/>
          </a:prstGeom>
          <a:ln>
            <a:solidFill>
              <a:schemeClr val="bg1">
                <a:lumMod val="65000"/>
              </a:schemeClr>
            </a:solidFill>
          </a:ln>
          <a:effectLst>
            <a:outerShdw blurRad="50800" dist="38100" dir="16200000" rotWithShape="0">
              <a:prstClr val="black">
                <a:alpha val="15000"/>
              </a:prstClr>
            </a:outerShdw>
          </a:effectLst>
        </p:spPr>
      </p:pic>
      <p:sp>
        <p:nvSpPr>
          <p:cNvPr id="3" name="Content Placeholder 2"/>
          <p:cNvSpPr>
            <a:spLocks noGrp="1"/>
          </p:cNvSpPr>
          <p:nvPr>
            <p:ph sz="half" idx="2"/>
          </p:nvPr>
        </p:nvSpPr>
        <p:spPr/>
        <p:txBody>
          <a:bodyPr/>
          <a:lstStyle/>
          <a:p>
            <a:r>
              <a:rPr lang="en-US" dirty="0"/>
              <a:t>Include a mixture of two or more foods.</a:t>
            </a:r>
          </a:p>
          <a:p>
            <a:r>
              <a:rPr lang="en-US" dirty="0"/>
              <a:t>May be counted toward a reimbursable infant meal or snack.</a:t>
            </a:r>
          </a:p>
        </p:txBody>
      </p:sp>
      <p:pic>
        <p:nvPicPr>
          <p:cNvPr id="6" name="Picture 5" descr="Illustration of a jar of combination baby food">
            <a:extLst>
              <a:ext uri="{FF2B5EF4-FFF2-40B4-BE49-F238E27FC236}">
                <a16:creationId xmlns:a16="http://schemas.microsoft.com/office/drawing/2014/main" id="{C5FD8575-5600-7447-AB9A-F9799A43ECD6}"/>
              </a:ext>
            </a:extLst>
          </p:cNvPr>
          <p:cNvPicPr>
            <a:picLocks noChangeAspect="1"/>
          </p:cNvPicPr>
          <p:nvPr/>
        </p:nvPicPr>
        <p:blipFill>
          <a:blip r:embed="rId4"/>
          <a:srcRect/>
          <a:stretch/>
        </p:blipFill>
        <p:spPr>
          <a:xfrm>
            <a:off x="3762546" y="2610600"/>
            <a:ext cx="1367238" cy="2249968"/>
          </a:xfrm>
          <a:prstGeom prst="rect">
            <a:avLst/>
          </a:prstGeom>
        </p:spPr>
      </p:pic>
      <p:sp>
        <p:nvSpPr>
          <p:cNvPr id="4" name="Text Placeholder 3"/>
          <p:cNvSpPr>
            <a:spLocks noGrp="1"/>
          </p:cNvSpPr>
          <p:nvPr>
            <p:ph type="body" sz="quarter" idx="10"/>
          </p:nvPr>
        </p:nvSpPr>
        <p:spPr/>
        <p:txBody>
          <a:bodyPr/>
          <a:lstStyle/>
          <a:p>
            <a:r>
              <a:rPr lang="en-US" dirty="0">
                <a:latin typeface="Helvetica" pitchFamily="2" charset="0"/>
              </a:rPr>
              <a:t>Check with your State agency or sponsoring organization before serving.</a:t>
            </a:r>
          </a:p>
        </p:txBody>
      </p:sp>
    </p:spTree>
    <p:extLst>
      <p:ext uri="{BB962C8B-B14F-4D97-AF65-F5344CB8AC3E}">
        <p14:creationId xmlns:p14="http://schemas.microsoft.com/office/powerpoint/2010/main" val="55631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CACFP Infant Meal Pattern</a:t>
            </a:r>
          </a:p>
        </p:txBody>
      </p:sp>
      <p:graphicFrame>
        <p:nvGraphicFramePr>
          <p:cNvPr id="6" name="Table Placeholder 5" descr="CACFP Infant Meal Pattern Table.&#10;&#10;Column header Breakfast, Lunch, Supper. Breastmilk or infant formula (Food Component). Grains or meats/meat alternates, or a combination. Vegetables, fruit, or both (Food Component).&#10;&#10;Column header 0 through 5 Months. 4-6 fl oz. breastmilk or formula.&#10;&#10;Column header 6 through 11 Months. 6-8 fl oz. breastmilk or formula. 0-4 Tbsp. infant cereal, meat, fish, poultry, whole eggs, cooked dry beans or peas; or 0-2 oz. cheese; or 0-4 oz. cottage cheese; or 0-4 oz (½ cup) yogurt; or a combination of the above. 0-2 Tbsp. (Serving Size) vegetable, fruit, or both."/>
          <p:cNvGraphicFramePr>
            <a:graphicFrameLocks noGrp="1"/>
          </p:cNvGraphicFramePr>
          <p:nvPr>
            <p:ph type="tbl" sz="quarter" idx="10"/>
            <p:extLst>
              <p:ext uri="{D42A27DB-BD31-4B8C-83A1-F6EECF244321}">
                <p14:modId xmlns:p14="http://schemas.microsoft.com/office/powerpoint/2010/main" val="3672146831"/>
              </p:ext>
            </p:extLst>
          </p:nvPr>
        </p:nvGraphicFramePr>
        <p:xfrm>
          <a:off x="1609344" y="1325880"/>
          <a:ext cx="5943600" cy="30784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67712517"/>
                    </a:ext>
                  </a:extLst>
                </a:gridCol>
                <a:gridCol w="1828800">
                  <a:extLst>
                    <a:ext uri="{9D8B030D-6E8A-4147-A177-3AD203B41FA5}">
                      <a16:colId xmlns:a16="http://schemas.microsoft.com/office/drawing/2014/main" val="2683358024"/>
                    </a:ext>
                  </a:extLst>
                </a:gridCol>
                <a:gridCol w="2286000">
                  <a:extLst>
                    <a:ext uri="{9D8B030D-6E8A-4147-A177-3AD203B41FA5}">
                      <a16:colId xmlns:a16="http://schemas.microsoft.com/office/drawing/2014/main" val="1642524518"/>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Helvetica" pitchFamily="2" charset="0"/>
                          <a:cs typeface="Arial" panose="020B0604020202020204" pitchFamily="34" charset="0"/>
                        </a:rPr>
                        <a:t>Breakfast, </a:t>
                      </a:r>
                      <a:br>
                        <a:rPr lang="en-US" sz="1400" dirty="0">
                          <a:latin typeface="Helvetica" pitchFamily="2" charset="0"/>
                          <a:cs typeface="Arial" panose="020B0604020202020204" pitchFamily="34" charset="0"/>
                        </a:rPr>
                      </a:br>
                      <a:r>
                        <a:rPr lang="en-US" sz="1400" dirty="0">
                          <a:latin typeface="Helvetica" pitchFamily="2" charset="0"/>
                          <a:cs typeface="Arial" panose="020B0604020202020204" pitchFamily="34" charset="0"/>
                        </a:rPr>
                        <a:t>Lunch, Supper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354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Helvetica" pitchFamily="2" charset="0"/>
                          <a:cs typeface="Arial" panose="020B0604020202020204" pitchFamily="34" charset="0"/>
                        </a:rPr>
                        <a:t>0 through </a:t>
                      </a:r>
                      <a:br>
                        <a:rPr lang="en-US" sz="1400" baseline="0" dirty="0">
                          <a:latin typeface="Helvetica" pitchFamily="2" charset="0"/>
                          <a:cs typeface="Arial" panose="020B0604020202020204" pitchFamily="34" charset="0"/>
                        </a:rPr>
                      </a:br>
                      <a:r>
                        <a:rPr lang="en-US" sz="1400" baseline="0" dirty="0">
                          <a:latin typeface="Helvetica" pitchFamily="2" charset="0"/>
                          <a:cs typeface="Arial" panose="020B0604020202020204" pitchFamily="34" charset="0"/>
                        </a:rPr>
                        <a:t>5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354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Helvetica" pitchFamily="2" charset="0"/>
                          <a:cs typeface="Arial" panose="020B0604020202020204" pitchFamily="34" charset="0"/>
                        </a:rPr>
                        <a:t>6 through </a:t>
                      </a:r>
                      <a:br>
                        <a:rPr lang="en-US" sz="1400" baseline="0" dirty="0">
                          <a:latin typeface="Helvetica" pitchFamily="2" charset="0"/>
                          <a:cs typeface="Arial" panose="020B0604020202020204" pitchFamily="34" charset="0"/>
                        </a:rPr>
                      </a:br>
                      <a:r>
                        <a:rPr lang="en-US" sz="1400" baseline="0" dirty="0">
                          <a:latin typeface="Helvetica" pitchFamily="2" charset="0"/>
                          <a:cs typeface="Arial" panose="020B0604020202020204" pitchFamily="34" charset="0"/>
                        </a:rPr>
                        <a:t>11 Months</a:t>
                      </a:r>
                      <a:endParaRPr lang="en-US" sz="1400" dirty="0">
                        <a:latin typeface="Helvetica"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3546"/>
                    </a:solidFill>
                  </a:tcPr>
                </a:tc>
                <a:extLst>
                  <a:ext uri="{0D108BD9-81ED-4DB2-BD59-A6C34878D82A}">
                    <a16:rowId xmlns:a16="http://schemas.microsoft.com/office/drawing/2014/main" val="112014375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Breastmilk</a:t>
                      </a:r>
                      <a:r>
                        <a:rPr lang="en-US" sz="1200" baseline="0" dirty="0">
                          <a:solidFill>
                            <a:schemeClr val="tx1"/>
                          </a:solidFill>
                          <a:latin typeface="Helvetica" panose="020B0604020202020204" pitchFamily="34" charset="0"/>
                          <a:cs typeface="Helvetica" panose="020B0604020202020204" pitchFamily="34" charset="0"/>
                        </a:rPr>
                        <a:t> or </a:t>
                      </a:r>
                      <a:br>
                        <a:rPr lang="en-US" sz="1200" baseline="0" dirty="0">
                          <a:solidFill>
                            <a:schemeClr val="tx1"/>
                          </a:solidFill>
                          <a:latin typeface="Helvetica" panose="020B0604020202020204" pitchFamily="34" charset="0"/>
                          <a:cs typeface="Helvetica" panose="020B0604020202020204" pitchFamily="34" charset="0"/>
                        </a:rPr>
                      </a:br>
                      <a:r>
                        <a:rPr lang="en-US" sz="1200" baseline="0" dirty="0">
                          <a:solidFill>
                            <a:schemeClr val="tx1"/>
                          </a:solidFill>
                          <a:latin typeface="Helvetica" panose="020B0604020202020204" pitchFamily="34" charset="0"/>
                          <a:cs typeface="Helvetica" panose="020B0604020202020204" pitchFamily="34" charset="0"/>
                        </a:rPr>
                        <a:t>infant formula</a:t>
                      </a:r>
                      <a:endParaRPr lang="en-US" sz="1200" dirty="0">
                        <a:solidFill>
                          <a:schemeClr val="tx1"/>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4–6 fl. oz. breastmilk </a:t>
                      </a:r>
                      <a:br>
                        <a:rPr lang="en-US" sz="1200" dirty="0">
                          <a:solidFill>
                            <a:schemeClr val="tx1"/>
                          </a:solidFill>
                          <a:latin typeface="Helvetica" panose="020B0604020202020204" pitchFamily="34" charset="0"/>
                          <a:cs typeface="Helvetica" panose="020B0604020202020204" pitchFamily="34" charset="0"/>
                        </a:rPr>
                      </a:br>
                      <a:r>
                        <a:rPr lang="en-US" sz="1200" dirty="0">
                          <a:solidFill>
                            <a:schemeClr val="tx1"/>
                          </a:solidFill>
                          <a:latin typeface="Helvetica" panose="020B0604020202020204" pitchFamily="34" charset="0"/>
                          <a:cs typeface="Helvetica" panose="020B0604020202020204" pitchFamily="34" charset="0"/>
                        </a:rPr>
                        <a:t>or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6–8</a:t>
                      </a:r>
                      <a:r>
                        <a:rPr lang="en-US" sz="1200" baseline="0" dirty="0">
                          <a:solidFill>
                            <a:schemeClr val="tx1"/>
                          </a:solidFill>
                          <a:latin typeface="Helvetica" panose="020B0604020202020204" pitchFamily="34" charset="0"/>
                          <a:cs typeface="Helvetica" panose="020B0604020202020204" pitchFamily="34" charset="0"/>
                        </a:rPr>
                        <a:t> </a:t>
                      </a:r>
                      <a:r>
                        <a:rPr lang="en-US" sz="1200" dirty="0">
                          <a:solidFill>
                            <a:schemeClr val="tx1"/>
                          </a:solidFill>
                          <a:latin typeface="Helvetica" panose="020B0604020202020204" pitchFamily="34" charset="0"/>
                          <a:cs typeface="Helvetica" panose="020B0604020202020204" pitchFamily="34" charset="0"/>
                        </a:rPr>
                        <a:t> fl. oz. breastmilk </a:t>
                      </a:r>
                      <a:br>
                        <a:rPr lang="en-US" sz="1200" dirty="0">
                          <a:solidFill>
                            <a:schemeClr val="tx1"/>
                          </a:solidFill>
                          <a:latin typeface="Helvetica" panose="020B0604020202020204" pitchFamily="34" charset="0"/>
                          <a:cs typeface="Helvetica" panose="020B0604020202020204" pitchFamily="34" charset="0"/>
                        </a:rPr>
                      </a:br>
                      <a:r>
                        <a:rPr lang="en-US" sz="1200" dirty="0">
                          <a:solidFill>
                            <a:schemeClr val="tx1"/>
                          </a:solidFill>
                          <a:latin typeface="Helvetica" panose="020B0604020202020204" pitchFamily="34" charset="0"/>
                          <a:cs typeface="Helvetica" panose="020B0604020202020204" pitchFamily="34" charset="0"/>
                        </a:rPr>
                        <a:t>or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721029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Grains</a:t>
                      </a:r>
                      <a:r>
                        <a:rPr lang="en-US" sz="1200" baseline="0" dirty="0">
                          <a:solidFill>
                            <a:schemeClr val="tx1"/>
                          </a:solidFill>
                          <a:latin typeface="Helvetica" panose="020B0604020202020204" pitchFamily="34" charset="0"/>
                          <a:cs typeface="Helvetica" panose="020B0604020202020204" pitchFamily="34" charset="0"/>
                        </a:rPr>
                        <a:t> or meats/meat alternates, or </a:t>
                      </a:r>
                      <a:br>
                        <a:rPr lang="en-US" sz="1200" baseline="0" dirty="0">
                          <a:solidFill>
                            <a:schemeClr val="tx1"/>
                          </a:solidFill>
                          <a:latin typeface="Helvetica" panose="020B0604020202020204" pitchFamily="34" charset="0"/>
                          <a:cs typeface="Helvetica" panose="020B0604020202020204" pitchFamily="34" charset="0"/>
                        </a:rPr>
                      </a:br>
                      <a:r>
                        <a:rPr lang="en-US" sz="1200" baseline="0" dirty="0">
                          <a:solidFill>
                            <a:schemeClr val="tx1"/>
                          </a:solidFill>
                          <a:latin typeface="Helvetica" panose="020B0604020202020204" pitchFamily="34" charset="0"/>
                          <a:cs typeface="Helvetica" panose="020B0604020202020204" pitchFamily="34" charset="0"/>
                        </a:rPr>
                        <a:t>a combination</a:t>
                      </a:r>
                      <a:endParaRPr lang="en-US" sz="1200" dirty="0">
                        <a:solidFill>
                          <a:schemeClr val="tx1"/>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en-US" sz="1200" dirty="0">
                          <a:solidFill>
                            <a:schemeClr val="tx1"/>
                          </a:solidFill>
                          <a:latin typeface="Helvetica" panose="020B0604020202020204" pitchFamily="34" charset="0"/>
                          <a:cs typeface="Helvetica" panose="020B0604020202020204" pitchFamily="34" charset="0"/>
                        </a:rPr>
                        <a:t>0–4 Tbsp.</a:t>
                      </a:r>
                      <a:r>
                        <a:rPr lang="en-US" sz="1200" baseline="0" dirty="0">
                          <a:solidFill>
                            <a:schemeClr val="tx1"/>
                          </a:solidFill>
                          <a:latin typeface="Helvetica" panose="020B0604020202020204" pitchFamily="34" charset="0"/>
                          <a:cs typeface="Helvetica" panose="020B0604020202020204" pitchFamily="34" charset="0"/>
                        </a:rPr>
                        <a:t> infant cereal, meat, fish, poultry, whole eggs, </a:t>
                      </a:r>
                      <a:br>
                        <a:rPr lang="en-US" sz="1200" baseline="0" dirty="0">
                          <a:solidFill>
                            <a:schemeClr val="tx1"/>
                          </a:solidFill>
                          <a:latin typeface="Helvetica" panose="020B0604020202020204" pitchFamily="34" charset="0"/>
                          <a:cs typeface="Helvetica" panose="020B0604020202020204" pitchFamily="34" charset="0"/>
                        </a:rPr>
                      </a:br>
                      <a:r>
                        <a:rPr lang="en-US" sz="1200" baseline="0" dirty="0">
                          <a:solidFill>
                            <a:schemeClr val="tx1"/>
                          </a:solidFill>
                          <a:latin typeface="Helvetica" panose="020B0604020202020204" pitchFamily="34" charset="0"/>
                          <a:cs typeface="Helvetica" panose="020B0604020202020204" pitchFamily="34" charset="0"/>
                        </a:rPr>
                        <a:t>cooked dry beans or peas; or</a:t>
                      </a:r>
                    </a:p>
                    <a:p>
                      <a:pPr algn="l">
                        <a:lnSpc>
                          <a:spcPct val="150000"/>
                        </a:lnSpc>
                        <a:spcBef>
                          <a:spcPts val="0"/>
                        </a:spcBef>
                        <a:spcAft>
                          <a:spcPts val="0"/>
                        </a:spcAft>
                      </a:pPr>
                      <a:r>
                        <a:rPr lang="en-US" sz="1200" dirty="0">
                          <a:solidFill>
                            <a:schemeClr val="tx1"/>
                          </a:solidFill>
                          <a:latin typeface="Helvetica" panose="020B0604020202020204" pitchFamily="34" charset="0"/>
                          <a:cs typeface="Helvetica" panose="020B0604020202020204" pitchFamily="34" charset="0"/>
                        </a:rPr>
                        <a:t>0–2</a:t>
                      </a:r>
                      <a:r>
                        <a:rPr lang="en-US" sz="1200" baseline="0" dirty="0">
                          <a:solidFill>
                            <a:schemeClr val="tx1"/>
                          </a:solidFill>
                          <a:latin typeface="Helvetica" panose="020B0604020202020204" pitchFamily="34" charset="0"/>
                          <a:cs typeface="Helvetica" panose="020B0604020202020204" pitchFamily="34" charset="0"/>
                        </a:rPr>
                        <a:t> oz. cheese; or</a:t>
                      </a:r>
                      <a:r>
                        <a:rPr lang="en-US" sz="1200" dirty="0">
                          <a:solidFill>
                            <a:schemeClr val="tx1"/>
                          </a:solidFill>
                          <a:latin typeface="Helvetica" panose="020B0604020202020204" pitchFamily="34" charset="0"/>
                          <a:cs typeface="Helvetica" panose="020B0604020202020204" pitchFamily="34" charset="0"/>
                        </a:rPr>
                        <a:t> </a:t>
                      </a:r>
                    </a:p>
                    <a:p>
                      <a:pPr algn="l">
                        <a:lnSpc>
                          <a:spcPct val="150000"/>
                        </a:lnSpc>
                        <a:spcBef>
                          <a:spcPts val="0"/>
                        </a:spcBef>
                        <a:spcAft>
                          <a:spcPts val="0"/>
                        </a:spcAft>
                      </a:pPr>
                      <a:r>
                        <a:rPr lang="en-US" sz="1200" dirty="0">
                          <a:solidFill>
                            <a:schemeClr val="tx1"/>
                          </a:solidFill>
                          <a:latin typeface="Helvetica" panose="020B0604020202020204" pitchFamily="34" charset="0"/>
                          <a:cs typeface="Helvetica" panose="020B0604020202020204" pitchFamily="34" charset="0"/>
                        </a:rPr>
                        <a:t>0–4 oz.</a:t>
                      </a:r>
                      <a:r>
                        <a:rPr lang="en-US" sz="1200" baseline="0" dirty="0">
                          <a:solidFill>
                            <a:schemeClr val="tx1"/>
                          </a:solidFill>
                          <a:latin typeface="Helvetica" panose="020B0604020202020204" pitchFamily="34" charset="0"/>
                          <a:cs typeface="Helvetica" panose="020B0604020202020204" pitchFamily="34" charset="0"/>
                        </a:rPr>
                        <a:t> cottage cheese; or</a:t>
                      </a:r>
                      <a:endParaRPr lang="en-US" sz="1200" dirty="0">
                        <a:solidFill>
                          <a:schemeClr val="tx1"/>
                        </a:solidFill>
                        <a:latin typeface="Helvetica" panose="020B0604020202020204" pitchFamily="34" charset="0"/>
                        <a:cs typeface="Helvetica" panose="020B0604020202020204" pitchFamily="34" charset="0"/>
                      </a:endParaRPr>
                    </a:p>
                    <a:p>
                      <a:pPr algn="l">
                        <a:lnSpc>
                          <a:spcPct val="150000"/>
                        </a:lnSpc>
                        <a:spcBef>
                          <a:spcPts val="0"/>
                        </a:spcBef>
                        <a:spcAft>
                          <a:spcPts val="0"/>
                        </a:spcAft>
                      </a:pPr>
                      <a:r>
                        <a:rPr lang="en-US" sz="1200" dirty="0">
                          <a:solidFill>
                            <a:schemeClr val="tx1"/>
                          </a:solidFill>
                          <a:latin typeface="Helvetica" panose="020B0604020202020204" pitchFamily="34" charset="0"/>
                          <a:cs typeface="Helvetica" panose="020B0604020202020204" pitchFamily="34" charset="0"/>
                        </a:rPr>
                        <a:t>0–4 oz. (½ cup)</a:t>
                      </a:r>
                      <a:r>
                        <a:rPr lang="en-US" sz="1200" baseline="0" dirty="0">
                          <a:solidFill>
                            <a:schemeClr val="tx1"/>
                          </a:solidFill>
                          <a:latin typeface="Helvetica" panose="020B0604020202020204" pitchFamily="34" charset="0"/>
                          <a:cs typeface="Helvetica" panose="020B0604020202020204" pitchFamily="34" charset="0"/>
                        </a:rPr>
                        <a:t> yogurt;</a:t>
                      </a:r>
                    </a:p>
                    <a:p>
                      <a:pPr algn="l">
                        <a:lnSpc>
                          <a:spcPct val="100000"/>
                        </a:lnSpc>
                        <a:spcBef>
                          <a:spcPts val="0"/>
                        </a:spcBef>
                        <a:spcAft>
                          <a:spcPts val="0"/>
                        </a:spcAft>
                      </a:pPr>
                      <a:r>
                        <a:rPr lang="en-US" sz="1200" baseline="0" dirty="0">
                          <a:solidFill>
                            <a:schemeClr val="tx1"/>
                          </a:solidFill>
                          <a:latin typeface="Helvetica" panose="020B0604020202020204" pitchFamily="34" charset="0"/>
                          <a:cs typeface="Helvetica" panose="020B0604020202020204" pitchFamily="34" charset="0"/>
                        </a:rPr>
                        <a:t>or a combination of the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53806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Vegetables,</a:t>
                      </a:r>
                      <a:r>
                        <a:rPr lang="en-US" sz="1200" baseline="0" dirty="0">
                          <a:solidFill>
                            <a:schemeClr val="tx1"/>
                          </a:solidFill>
                          <a:latin typeface="Helvetica" panose="020B0604020202020204" pitchFamily="34" charset="0"/>
                          <a:cs typeface="Helvetica" panose="020B0604020202020204" pitchFamily="34" charset="0"/>
                        </a:rPr>
                        <a:t> fruit, </a:t>
                      </a:r>
                      <a:br>
                        <a:rPr lang="en-US" sz="1200" baseline="0" dirty="0">
                          <a:solidFill>
                            <a:schemeClr val="tx1"/>
                          </a:solidFill>
                          <a:latin typeface="Helvetica" panose="020B0604020202020204" pitchFamily="34" charset="0"/>
                          <a:cs typeface="Helvetica" panose="020B0604020202020204" pitchFamily="34" charset="0"/>
                        </a:rPr>
                      </a:br>
                      <a:r>
                        <a:rPr lang="en-US" sz="1200" baseline="0" dirty="0">
                          <a:solidFill>
                            <a:schemeClr val="tx1"/>
                          </a:solidFill>
                          <a:latin typeface="Helvetica" panose="020B0604020202020204" pitchFamily="34" charset="0"/>
                          <a:cs typeface="Helvetica" panose="020B0604020202020204" pitchFamily="34" charset="0"/>
                        </a:rPr>
                        <a:t>or both</a:t>
                      </a:r>
                      <a:endParaRPr lang="en-US" sz="1200" dirty="0">
                        <a:solidFill>
                          <a:schemeClr val="tx1"/>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0–2 Tbsp. vegetable, </a:t>
                      </a:r>
                      <a:br>
                        <a:rPr lang="en-US" sz="1200" dirty="0">
                          <a:solidFill>
                            <a:schemeClr val="tx1"/>
                          </a:solidFill>
                          <a:latin typeface="Helvetica" panose="020B0604020202020204" pitchFamily="34" charset="0"/>
                          <a:cs typeface="Helvetica" panose="020B0604020202020204" pitchFamily="34" charset="0"/>
                        </a:rPr>
                      </a:br>
                      <a:r>
                        <a:rPr lang="en-US" sz="1200" dirty="0">
                          <a:solidFill>
                            <a:schemeClr val="tx1"/>
                          </a:solidFill>
                          <a:latin typeface="Helvetica" panose="020B0604020202020204" pitchFamily="34" charset="0"/>
                          <a:cs typeface="Helvetica" panose="020B0604020202020204" pitchFamily="34" charset="0"/>
                        </a:rPr>
                        <a:t>fruit, 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179463"/>
                  </a:ext>
                </a:extLst>
              </a:tr>
            </a:tbl>
          </a:graphicData>
        </a:graphic>
      </p:graphicFrame>
      <p:sp>
        <p:nvSpPr>
          <p:cNvPr id="4" name="Text Placeholder 3"/>
          <p:cNvSpPr>
            <a:spLocks noGrp="1"/>
          </p:cNvSpPr>
          <p:nvPr>
            <p:ph type="body" sz="quarter" idx="11"/>
          </p:nvPr>
        </p:nvSpPr>
        <p:spPr/>
        <p:txBody>
          <a:bodyPr/>
          <a:lstStyle/>
          <a:p>
            <a:r>
              <a:rPr lang="en-US" dirty="0">
                <a:latin typeface="Helvetica" pitchFamily="2" charset="0"/>
              </a:rPr>
              <a:t>Food Component</a:t>
            </a:r>
          </a:p>
        </p:txBody>
      </p:sp>
      <p:grpSp>
        <p:nvGrpSpPr>
          <p:cNvPr id="12" name="Group 11" descr="Arrow from &quot;Food Component&quot; to &quot;Grains or meats/meat alternates, or a combination&quot;"/>
          <p:cNvGrpSpPr/>
          <p:nvPr/>
        </p:nvGrpSpPr>
        <p:grpSpPr>
          <a:xfrm>
            <a:off x="936237" y="2103165"/>
            <a:ext cx="672088" cy="2074418"/>
            <a:chOff x="936237" y="2103165"/>
            <a:chExt cx="672088" cy="2074418"/>
          </a:xfrm>
        </p:grpSpPr>
        <p:cxnSp>
          <p:nvCxnSpPr>
            <p:cNvPr id="7" name="Elbow Connector 6" descr="Arrows pointing from &quot;Food Component&quot; to the &quot;Breakfast, Lunch, Supper&quot; column of the CACFP Infant Meal Pattern">
              <a:extLst>
                <a:ext uri="{FF2B5EF4-FFF2-40B4-BE49-F238E27FC236}">
                  <a16:creationId xmlns:a16="http://schemas.microsoft.com/office/drawing/2014/main" id="{C0D7B5DE-C0C0-C34B-B27D-4CF3A2CFE283}"/>
                </a:ext>
              </a:extLst>
            </p:cNvPr>
            <p:cNvCxnSpPr>
              <a:cxnSpLocks/>
            </p:cNvCxnSpPr>
            <p:nvPr/>
          </p:nvCxnSpPr>
          <p:spPr>
            <a:xfrm rot="5400000" flipH="1" flipV="1">
              <a:off x="1077726" y="2332645"/>
              <a:ext cx="760079" cy="301119"/>
            </a:xfrm>
            <a:prstGeom prst="bentConnector2">
              <a:avLst/>
            </a:prstGeom>
            <a:ln w="25400">
              <a:solidFill>
                <a:srgbClr val="1D4D78"/>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descr="Blue arrows connecting &quot;Breastmilk or infant formula&quot; to &quot;Vegetables, fruit, or both&quot;">
              <a:extLst>
                <a:ext uri="{FF2B5EF4-FFF2-40B4-BE49-F238E27FC236}">
                  <a16:creationId xmlns:a16="http://schemas.microsoft.com/office/drawing/2014/main" id="{DBA0FC82-6786-924E-B758-727F218A9AC5}"/>
                </a:ext>
              </a:extLst>
            </p:cNvPr>
            <p:cNvCxnSpPr>
              <a:cxnSpLocks/>
            </p:cNvCxnSpPr>
            <p:nvPr/>
          </p:nvCxnSpPr>
          <p:spPr>
            <a:xfrm rot="16200000" flipH="1">
              <a:off x="800595" y="3369853"/>
              <a:ext cx="1314340" cy="301119"/>
            </a:xfrm>
            <a:prstGeom prst="bentConnector2">
              <a:avLst/>
            </a:prstGeom>
            <a:ln w="25400">
              <a:solidFill>
                <a:srgbClr val="1D4D78"/>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descr="Blue arrow from &quot;Food Component&quot; to &quot;Grains or meats/meat alternates, or a combination&quot;">
              <a:extLst>
                <a:ext uri="{FF2B5EF4-FFF2-40B4-BE49-F238E27FC236}">
                  <a16:creationId xmlns:a16="http://schemas.microsoft.com/office/drawing/2014/main" id="{8535977D-729F-DC4A-B33B-FDDA06FD540E}"/>
                </a:ext>
              </a:extLst>
            </p:cNvPr>
            <p:cNvCxnSpPr>
              <a:cxnSpLocks/>
            </p:cNvCxnSpPr>
            <p:nvPr/>
          </p:nvCxnSpPr>
          <p:spPr>
            <a:xfrm>
              <a:off x="936237" y="3137932"/>
              <a:ext cx="370968" cy="0"/>
            </a:xfrm>
            <a:prstGeom prst="straightConnector1">
              <a:avLst/>
            </a:prstGeom>
            <a:ln w="25400">
              <a:solidFill>
                <a:srgbClr val="1D4D78"/>
              </a:solidFill>
              <a:tailEnd type="none"/>
            </a:ln>
          </p:spPr>
          <p:style>
            <a:lnRef idx="1">
              <a:schemeClr val="accent1"/>
            </a:lnRef>
            <a:fillRef idx="0">
              <a:schemeClr val="accent1"/>
            </a:fillRef>
            <a:effectRef idx="0">
              <a:schemeClr val="accent1"/>
            </a:effectRef>
            <a:fontRef idx="minor">
              <a:schemeClr val="tx1"/>
            </a:fontRef>
          </p:style>
        </p:cxnSp>
      </p:grpSp>
      <p:sp>
        <p:nvSpPr>
          <p:cNvPr id="5" name="Text Placeholder 4"/>
          <p:cNvSpPr>
            <a:spLocks noGrp="1"/>
          </p:cNvSpPr>
          <p:nvPr>
            <p:ph type="body" sz="quarter" idx="12"/>
          </p:nvPr>
        </p:nvSpPr>
        <p:spPr/>
        <p:txBody>
          <a:bodyPr/>
          <a:lstStyle/>
          <a:p>
            <a:r>
              <a:rPr lang="en-US" dirty="0">
                <a:latin typeface="Helvetica" pitchFamily="2" charset="0"/>
              </a:rPr>
              <a:t>Serving Size</a:t>
            </a:r>
          </a:p>
        </p:txBody>
      </p:sp>
      <p:grpSp>
        <p:nvGrpSpPr>
          <p:cNvPr id="13" name="Group 12" descr="Outline around &quot;0-2 Tbsp.&quot; of vegetable, fruit, or both of Serving Size"/>
          <p:cNvGrpSpPr/>
          <p:nvPr/>
        </p:nvGrpSpPr>
        <p:grpSpPr>
          <a:xfrm>
            <a:off x="5325058" y="3835191"/>
            <a:ext cx="3161699" cy="353278"/>
            <a:chOff x="5325058" y="3835191"/>
            <a:chExt cx="3161699" cy="353278"/>
          </a:xfrm>
        </p:grpSpPr>
        <p:sp>
          <p:nvSpPr>
            <p:cNvPr id="10" name="Rounded Rectangle 9" descr="Blue outline around &quot;0-2 Tbsp.&quot; of vegetable, fruit, or both">
              <a:extLst>
                <a:ext uri="{FF2B5EF4-FFF2-40B4-BE49-F238E27FC236}">
                  <a16:creationId xmlns:a16="http://schemas.microsoft.com/office/drawing/2014/main" id="{7E9FF5A7-BFC2-5946-A7C0-88B18BD57A2B}"/>
                </a:ext>
              </a:extLst>
            </p:cNvPr>
            <p:cNvSpPr/>
            <p:nvPr/>
          </p:nvSpPr>
          <p:spPr>
            <a:xfrm>
              <a:off x="5325058" y="3982093"/>
              <a:ext cx="721956" cy="206376"/>
            </a:xfrm>
            <a:prstGeom prst="roundRect">
              <a:avLst>
                <a:gd name="adj" fmla="val 2071"/>
              </a:avLst>
            </a:prstGeom>
            <a:noFill/>
            <a:ln w="28575">
              <a:solidFill>
                <a:srgbClr val="1D4D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Elbow Connector 10" descr="Blue line connecting &quot;0-2 Tbsp.&quot; to &quot;Serving Size&quot;">
              <a:extLst>
                <a:ext uri="{FF2B5EF4-FFF2-40B4-BE49-F238E27FC236}">
                  <a16:creationId xmlns:a16="http://schemas.microsoft.com/office/drawing/2014/main" id="{894B161C-E462-4541-8700-B48CB898F7D7}"/>
                </a:ext>
              </a:extLst>
            </p:cNvPr>
            <p:cNvCxnSpPr>
              <a:cxnSpLocks/>
            </p:cNvCxnSpPr>
            <p:nvPr/>
          </p:nvCxnSpPr>
          <p:spPr>
            <a:xfrm rot="5400000" flipH="1" flipV="1">
              <a:off x="6906033" y="2596859"/>
              <a:ext cx="342392" cy="2819056"/>
            </a:xfrm>
            <a:prstGeom prst="bentConnector3">
              <a:avLst>
                <a:gd name="adj1" fmla="val -59918"/>
              </a:avLst>
            </a:prstGeom>
            <a:ln w="25400">
              <a:solidFill>
                <a:srgbClr val="1D4D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686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Serving Size</a:t>
            </a:r>
          </a:p>
        </p:txBody>
      </p:sp>
      <p:sp>
        <p:nvSpPr>
          <p:cNvPr id="3" name="Text Placeholder 2"/>
          <p:cNvSpPr>
            <a:spLocks noGrp="1"/>
          </p:cNvSpPr>
          <p:nvPr>
            <p:ph type="body" sz="quarter" idx="10"/>
          </p:nvPr>
        </p:nvSpPr>
        <p:spPr/>
        <p:txBody>
          <a:bodyPr/>
          <a:lstStyle/>
          <a:p>
            <a:pPr lvl="0" defTabSz="457200">
              <a:lnSpc>
                <a:spcPct val="100000"/>
              </a:lnSpc>
              <a:spcBef>
                <a:spcPts val="0"/>
              </a:spcBef>
            </a:pPr>
            <a:r>
              <a:rPr lang="en-US" b="1" dirty="0">
                <a:solidFill>
                  <a:srgbClr val="FFFFFF"/>
                </a:solidFill>
                <a:latin typeface="Helvetica" pitchFamily="2" charset="0"/>
                <a:cs typeface="+mn-cs"/>
              </a:rPr>
              <a:t>0 Tablespoons</a:t>
            </a:r>
          </a:p>
          <a:p>
            <a:pPr lvl="0" defTabSz="457200">
              <a:lnSpc>
                <a:spcPct val="100000"/>
              </a:lnSpc>
              <a:spcBef>
                <a:spcPts val="0"/>
              </a:spcBef>
            </a:pPr>
            <a:r>
              <a:rPr lang="en-US" dirty="0">
                <a:solidFill>
                  <a:srgbClr val="FFFFFF"/>
                </a:solidFill>
                <a:latin typeface="Helvetica" pitchFamily="2" charset="0"/>
                <a:cs typeface="+mn-cs"/>
              </a:rPr>
              <a:t>(not developmentally ready)</a:t>
            </a:r>
          </a:p>
        </p:txBody>
      </p:sp>
      <p:pic>
        <p:nvPicPr>
          <p:cNvPr id="6" name="Picture 5" descr="1 tablespoon ">
            <a:extLst>
              <a:ext uri="{FF2B5EF4-FFF2-40B4-BE49-F238E27FC236}">
                <a16:creationId xmlns:a16="http://schemas.microsoft.com/office/drawing/2014/main" id="{F4A0A40C-98CE-4343-B1F1-74A5DD3D0F54}"/>
              </a:ext>
            </a:extLst>
          </p:cNvPr>
          <p:cNvPicPr>
            <a:picLocks noChangeAspect="1"/>
          </p:cNvPicPr>
          <p:nvPr/>
        </p:nvPicPr>
        <p:blipFill>
          <a:blip r:embed="rId3"/>
          <a:srcRect/>
          <a:stretch/>
        </p:blipFill>
        <p:spPr>
          <a:xfrm>
            <a:off x="4019418" y="1240325"/>
            <a:ext cx="1471479" cy="1627053"/>
          </a:xfrm>
          <a:prstGeom prst="rect">
            <a:avLst/>
          </a:prstGeom>
        </p:spPr>
      </p:pic>
      <p:sp>
        <p:nvSpPr>
          <p:cNvPr id="4" name="Text Placeholder 3"/>
          <p:cNvSpPr>
            <a:spLocks noGrp="1"/>
          </p:cNvSpPr>
          <p:nvPr>
            <p:ph type="body" sz="quarter" idx="11"/>
          </p:nvPr>
        </p:nvSpPr>
        <p:spPr>
          <a:xfrm>
            <a:off x="3410989" y="3136392"/>
            <a:ext cx="2688336" cy="649224"/>
          </a:xfrm>
        </p:spPr>
        <p:txBody>
          <a:bodyPr/>
          <a:lstStyle/>
          <a:p>
            <a:pPr lvl="0" defTabSz="457200">
              <a:lnSpc>
                <a:spcPct val="100000"/>
              </a:lnSpc>
              <a:spcBef>
                <a:spcPts val="0"/>
              </a:spcBef>
            </a:pPr>
            <a:r>
              <a:rPr lang="en-US" b="1" dirty="0">
                <a:solidFill>
                  <a:srgbClr val="FFFFFF"/>
                </a:solidFill>
                <a:latin typeface="Helvetica" pitchFamily="2" charset="0"/>
                <a:cs typeface="+mn-cs"/>
              </a:rPr>
              <a:t>1 Tablespoon</a:t>
            </a:r>
          </a:p>
          <a:p>
            <a:pPr lvl="0" defTabSz="457200">
              <a:lnSpc>
                <a:spcPct val="100000"/>
              </a:lnSpc>
              <a:spcBef>
                <a:spcPts val="0"/>
              </a:spcBef>
            </a:pPr>
            <a:r>
              <a:rPr lang="en-US" dirty="0">
                <a:solidFill>
                  <a:srgbClr val="FFFFFF"/>
                </a:solidFill>
                <a:latin typeface="Helvetica" pitchFamily="2" charset="0"/>
                <a:cs typeface="+mn-cs"/>
              </a:rPr>
              <a:t>(just started solid foods)</a:t>
            </a:r>
          </a:p>
        </p:txBody>
      </p:sp>
      <p:grpSp>
        <p:nvGrpSpPr>
          <p:cNvPr id="9" name="Group 8" descr=" Two tablespoons"/>
          <p:cNvGrpSpPr/>
          <p:nvPr/>
        </p:nvGrpSpPr>
        <p:grpSpPr>
          <a:xfrm>
            <a:off x="6572495" y="1240325"/>
            <a:ext cx="2327061" cy="1627053"/>
            <a:chOff x="6572495" y="1240325"/>
            <a:chExt cx="2327061" cy="1627053"/>
          </a:xfrm>
        </p:grpSpPr>
        <p:pic>
          <p:nvPicPr>
            <p:cNvPr id="7" name="Picture 6" descr=" Two tablespoons">
              <a:extLst>
                <a:ext uri="{FF2B5EF4-FFF2-40B4-BE49-F238E27FC236}">
                  <a16:creationId xmlns:a16="http://schemas.microsoft.com/office/drawing/2014/main" id="{6E9D6CB9-AA2E-BA44-9054-8A7563E233B8}"/>
                </a:ext>
              </a:extLst>
            </p:cNvPr>
            <p:cNvPicPr>
              <a:picLocks noChangeAspect="1"/>
            </p:cNvPicPr>
            <p:nvPr/>
          </p:nvPicPr>
          <p:blipFill>
            <a:blip r:embed="rId3"/>
            <a:srcRect/>
            <a:stretch/>
          </p:blipFill>
          <p:spPr>
            <a:xfrm>
              <a:off x="6572495" y="1240325"/>
              <a:ext cx="1471479" cy="1627053"/>
            </a:xfrm>
            <a:prstGeom prst="rect">
              <a:avLst/>
            </a:prstGeom>
          </p:spPr>
        </p:pic>
        <p:pic>
          <p:nvPicPr>
            <p:cNvPr id="8" name="Picture 7" descr=" Two tablespoons">
              <a:extLst>
                <a:ext uri="{FF2B5EF4-FFF2-40B4-BE49-F238E27FC236}">
                  <a16:creationId xmlns:a16="http://schemas.microsoft.com/office/drawing/2014/main" id="{B468A1A8-B021-3741-A77B-0F25321229FC}"/>
                </a:ext>
              </a:extLst>
            </p:cNvPr>
            <p:cNvPicPr>
              <a:picLocks noChangeAspect="1"/>
            </p:cNvPicPr>
            <p:nvPr/>
          </p:nvPicPr>
          <p:blipFill>
            <a:blip r:embed="rId3"/>
            <a:srcRect/>
            <a:stretch/>
          </p:blipFill>
          <p:spPr>
            <a:xfrm>
              <a:off x="7428077" y="1240325"/>
              <a:ext cx="1471479" cy="1627053"/>
            </a:xfrm>
            <a:prstGeom prst="rect">
              <a:avLst/>
            </a:prstGeom>
          </p:spPr>
        </p:pic>
      </p:grpSp>
      <p:sp>
        <p:nvSpPr>
          <p:cNvPr id="5" name="Text Placeholder 4"/>
          <p:cNvSpPr>
            <a:spLocks noGrp="1"/>
          </p:cNvSpPr>
          <p:nvPr>
            <p:ph type="body" sz="quarter" idx="12"/>
          </p:nvPr>
        </p:nvSpPr>
        <p:spPr>
          <a:xfrm>
            <a:off x="6254496" y="3136392"/>
            <a:ext cx="2688336" cy="649224"/>
          </a:xfrm>
        </p:spPr>
        <p:txBody>
          <a:bodyPr/>
          <a:lstStyle/>
          <a:p>
            <a:pPr lvl="0" defTabSz="457200">
              <a:lnSpc>
                <a:spcPct val="100000"/>
              </a:lnSpc>
              <a:spcBef>
                <a:spcPts val="0"/>
              </a:spcBef>
            </a:pPr>
            <a:r>
              <a:rPr lang="en-US" b="1" dirty="0">
                <a:solidFill>
                  <a:srgbClr val="FFFFFF"/>
                </a:solidFill>
                <a:latin typeface="Helvetica" pitchFamily="2" charset="0"/>
              </a:rPr>
              <a:t>2 Tablespoons</a:t>
            </a:r>
          </a:p>
          <a:p>
            <a:pPr lvl="0" defTabSz="457200">
              <a:lnSpc>
                <a:spcPct val="100000"/>
              </a:lnSpc>
              <a:spcBef>
                <a:spcPts val="0"/>
              </a:spcBef>
            </a:pPr>
            <a:r>
              <a:rPr lang="en-US" dirty="0">
                <a:solidFill>
                  <a:srgbClr val="FFFFFF"/>
                </a:solidFill>
                <a:latin typeface="Helvetica" pitchFamily="2" charset="0"/>
              </a:rPr>
              <a:t>(regularly eating)</a:t>
            </a:r>
          </a:p>
        </p:txBody>
      </p:sp>
    </p:spTree>
    <p:extLst>
      <p:ext uri="{BB962C8B-B14F-4D97-AF65-F5344CB8AC3E}">
        <p14:creationId xmlns:p14="http://schemas.microsoft.com/office/powerpoint/2010/main" val="174386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Introduce One Food at a Time</a:t>
            </a:r>
            <a:endParaRPr lang="en-US" dirty="0"/>
          </a:p>
        </p:txBody>
      </p:sp>
      <p:sp>
        <p:nvSpPr>
          <p:cNvPr id="3" name="Content Placeholder 2"/>
          <p:cNvSpPr>
            <a:spLocks noGrp="1"/>
          </p:cNvSpPr>
          <p:nvPr>
            <p:ph sz="half" idx="2"/>
          </p:nvPr>
        </p:nvSpPr>
        <p:spPr/>
        <p:txBody>
          <a:bodyPr/>
          <a:lstStyle/>
          <a:p>
            <a:pPr>
              <a:buClr>
                <a:srgbClr val="1D4D78"/>
              </a:buClr>
            </a:pPr>
            <a:r>
              <a:rPr lang="en-US" dirty="0"/>
              <a:t>Introduce new foods gradually, one at a time.</a:t>
            </a:r>
          </a:p>
          <a:p>
            <a:pPr>
              <a:buClr>
                <a:srgbClr val="1D4D78"/>
              </a:buClr>
            </a:pPr>
            <a:r>
              <a:rPr lang="en-US" dirty="0"/>
              <a:t>Introduce the individual ingredients in a combination baby food before offering them together.</a:t>
            </a:r>
          </a:p>
        </p:txBody>
      </p:sp>
      <p:sp>
        <p:nvSpPr>
          <p:cNvPr id="4" name="Text Placeholder 3"/>
          <p:cNvSpPr>
            <a:spLocks noGrp="1"/>
          </p:cNvSpPr>
          <p:nvPr>
            <p:ph type="body" sz="quarter" idx="10"/>
          </p:nvPr>
        </p:nvSpPr>
        <p:spPr/>
        <p:txBody>
          <a:bodyPr/>
          <a:lstStyle/>
          <a:p>
            <a:r>
              <a:rPr lang="en-US" dirty="0">
                <a:latin typeface="Helvetica" pitchFamily="2" charset="0"/>
              </a:rPr>
              <a:t>1</a:t>
            </a:r>
          </a:p>
        </p:txBody>
      </p:sp>
      <p:grpSp>
        <p:nvGrpSpPr>
          <p:cNvPr id="10" name="Group 9" descr="Illustration of a drumstick">
            <a:extLst>
              <a:ext uri="{FF2B5EF4-FFF2-40B4-BE49-F238E27FC236}">
                <a16:creationId xmlns:a16="http://schemas.microsoft.com/office/drawing/2014/main" id="{60477616-BE23-A047-BF3B-60E74859D13A}"/>
              </a:ext>
            </a:extLst>
          </p:cNvPr>
          <p:cNvGrpSpPr/>
          <p:nvPr/>
        </p:nvGrpSpPr>
        <p:grpSpPr>
          <a:xfrm>
            <a:off x="628907" y="2677968"/>
            <a:ext cx="1371600" cy="1371600"/>
            <a:chOff x="628907" y="2677968"/>
            <a:chExt cx="1371600" cy="1371600"/>
          </a:xfrm>
        </p:grpSpPr>
        <p:sp>
          <p:nvSpPr>
            <p:cNvPr id="11" name="Oval 10" descr="Illustration of a chicken drumstick">
              <a:extLst>
                <a:ext uri="{FF2B5EF4-FFF2-40B4-BE49-F238E27FC236}">
                  <a16:creationId xmlns:a16="http://schemas.microsoft.com/office/drawing/2014/main" id="{2CF451EF-2DD2-3A43-B3DB-046AC642AC23}"/>
                </a:ext>
              </a:extLst>
            </p:cNvPr>
            <p:cNvSpPr/>
            <p:nvPr/>
          </p:nvSpPr>
          <p:spPr>
            <a:xfrm>
              <a:off x="628907" y="2677968"/>
              <a:ext cx="1371600" cy="1371600"/>
            </a:xfrm>
            <a:prstGeom prst="ellipse">
              <a:avLst/>
            </a:prstGeom>
            <a:solidFill>
              <a:srgbClr val="00582F"/>
            </a:solidFill>
            <a:ln w="539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llustration of a drumstick">
              <a:extLst>
                <a:ext uri="{FF2B5EF4-FFF2-40B4-BE49-F238E27FC236}">
                  <a16:creationId xmlns:a16="http://schemas.microsoft.com/office/drawing/2014/main" id="{FD33AB44-F15A-8048-8745-FBA7450C5CCE}"/>
                </a:ext>
              </a:extLst>
            </p:cNvPr>
            <p:cNvPicPr>
              <a:picLocks noChangeAspect="1"/>
            </p:cNvPicPr>
            <p:nvPr/>
          </p:nvPicPr>
          <p:blipFill>
            <a:blip r:embed="rId3"/>
            <a:stretch>
              <a:fillRect/>
            </a:stretch>
          </p:blipFill>
          <p:spPr>
            <a:xfrm>
              <a:off x="819595" y="3095292"/>
              <a:ext cx="988117" cy="536951"/>
            </a:xfrm>
            <a:prstGeom prst="rect">
              <a:avLst/>
            </a:prstGeom>
          </p:spPr>
        </p:pic>
      </p:grpSp>
      <p:sp>
        <p:nvSpPr>
          <p:cNvPr id="5" name="Text Placeholder 4"/>
          <p:cNvSpPr>
            <a:spLocks noGrp="1"/>
          </p:cNvSpPr>
          <p:nvPr>
            <p:ph type="body" sz="quarter" idx="11"/>
          </p:nvPr>
        </p:nvSpPr>
        <p:spPr/>
        <p:txBody>
          <a:bodyPr/>
          <a:lstStyle/>
          <a:p>
            <a:r>
              <a:rPr lang="en-US" dirty="0">
                <a:latin typeface="Helvetica" pitchFamily="2" charset="0"/>
              </a:rPr>
              <a:t>+</a:t>
            </a:r>
          </a:p>
        </p:txBody>
      </p:sp>
      <p:sp>
        <p:nvSpPr>
          <p:cNvPr id="6" name="Text Placeholder 5"/>
          <p:cNvSpPr>
            <a:spLocks noGrp="1"/>
          </p:cNvSpPr>
          <p:nvPr>
            <p:ph type="body" sz="quarter" idx="12"/>
          </p:nvPr>
        </p:nvSpPr>
        <p:spPr/>
        <p:txBody>
          <a:bodyPr/>
          <a:lstStyle/>
          <a:p>
            <a:r>
              <a:rPr lang="en-US" dirty="0">
                <a:latin typeface="Helvetica" pitchFamily="2" charset="0"/>
              </a:rPr>
              <a:t>2</a:t>
            </a:r>
          </a:p>
          <a:p>
            <a:endParaRPr lang="en-US" dirty="0"/>
          </a:p>
        </p:txBody>
      </p:sp>
      <p:grpSp>
        <p:nvGrpSpPr>
          <p:cNvPr id="13" name="Group 12" descr="Illustration of corn">
            <a:extLst>
              <a:ext uri="{FF2B5EF4-FFF2-40B4-BE49-F238E27FC236}">
                <a16:creationId xmlns:a16="http://schemas.microsoft.com/office/drawing/2014/main" id="{58DB50A4-7C40-7448-9933-9BB3FADC42D2}"/>
              </a:ext>
            </a:extLst>
          </p:cNvPr>
          <p:cNvGrpSpPr/>
          <p:nvPr/>
        </p:nvGrpSpPr>
        <p:grpSpPr>
          <a:xfrm>
            <a:off x="2892274" y="2677968"/>
            <a:ext cx="1371600" cy="1371600"/>
            <a:chOff x="2892274" y="2677968"/>
            <a:chExt cx="1371600" cy="1371600"/>
          </a:xfrm>
        </p:grpSpPr>
        <p:sp>
          <p:nvSpPr>
            <p:cNvPr id="14" name="Oval 13">
              <a:extLst>
                <a:ext uri="{FF2B5EF4-FFF2-40B4-BE49-F238E27FC236}">
                  <a16:creationId xmlns:a16="http://schemas.microsoft.com/office/drawing/2014/main" id="{7BC020A6-B5A6-304B-913C-52C95ACA7751}"/>
                </a:ext>
              </a:extLst>
            </p:cNvPr>
            <p:cNvSpPr/>
            <p:nvPr/>
          </p:nvSpPr>
          <p:spPr>
            <a:xfrm>
              <a:off x="2892274" y="2677968"/>
              <a:ext cx="1371600" cy="1371600"/>
            </a:xfrm>
            <a:prstGeom prst="ellipse">
              <a:avLst/>
            </a:prstGeom>
            <a:solidFill>
              <a:srgbClr val="9B3546"/>
            </a:solidFill>
            <a:ln w="539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B3546"/>
                </a:solidFill>
              </a:endParaRPr>
            </a:p>
          </p:txBody>
        </p:sp>
        <p:pic>
          <p:nvPicPr>
            <p:cNvPr id="15" name="Picture 14" descr="Illustration of corn">
              <a:extLst>
                <a:ext uri="{FF2B5EF4-FFF2-40B4-BE49-F238E27FC236}">
                  <a16:creationId xmlns:a16="http://schemas.microsoft.com/office/drawing/2014/main" id="{A9109DBF-FEEE-7743-972A-CE03E18E0559}"/>
                </a:ext>
              </a:extLst>
            </p:cNvPr>
            <p:cNvPicPr>
              <a:picLocks noChangeAspect="1"/>
            </p:cNvPicPr>
            <p:nvPr/>
          </p:nvPicPr>
          <p:blipFill>
            <a:blip r:embed="rId4"/>
            <a:stretch>
              <a:fillRect/>
            </a:stretch>
          </p:blipFill>
          <p:spPr>
            <a:xfrm>
              <a:off x="3286079" y="2919883"/>
              <a:ext cx="630630" cy="861053"/>
            </a:xfrm>
            <a:prstGeom prst="rect">
              <a:avLst/>
            </a:prstGeom>
          </p:spPr>
        </p:pic>
      </p:grpSp>
      <p:sp>
        <p:nvSpPr>
          <p:cNvPr id="7" name="Text Placeholder 6"/>
          <p:cNvSpPr>
            <a:spLocks noGrp="1"/>
          </p:cNvSpPr>
          <p:nvPr>
            <p:ph type="body" sz="quarter" idx="13"/>
          </p:nvPr>
        </p:nvSpPr>
        <p:spPr/>
        <p:txBody>
          <a:bodyPr/>
          <a:lstStyle/>
          <a:p>
            <a:r>
              <a:rPr lang="en-US" dirty="0">
                <a:latin typeface="Helvetica" pitchFamily="2" charset="0"/>
              </a:rPr>
              <a:t>+</a:t>
            </a:r>
          </a:p>
        </p:txBody>
      </p:sp>
      <p:sp>
        <p:nvSpPr>
          <p:cNvPr id="8" name="Text Placeholder 7"/>
          <p:cNvSpPr>
            <a:spLocks noGrp="1"/>
          </p:cNvSpPr>
          <p:nvPr>
            <p:ph type="body" sz="quarter" idx="14"/>
          </p:nvPr>
        </p:nvSpPr>
        <p:spPr/>
        <p:txBody>
          <a:bodyPr/>
          <a:lstStyle/>
          <a:p>
            <a:r>
              <a:rPr lang="en-US" dirty="0">
                <a:latin typeface="Helvetica" pitchFamily="2" charset="0"/>
              </a:rPr>
              <a:t>3</a:t>
            </a:r>
          </a:p>
        </p:txBody>
      </p:sp>
      <p:grpSp>
        <p:nvGrpSpPr>
          <p:cNvPr id="16" name="Group 15" descr="Illustration of broccoli">
            <a:extLst>
              <a:ext uri="{FF2B5EF4-FFF2-40B4-BE49-F238E27FC236}">
                <a16:creationId xmlns:a16="http://schemas.microsoft.com/office/drawing/2014/main" id="{50860BEB-3619-1645-A038-802E3A98570A}"/>
              </a:ext>
            </a:extLst>
          </p:cNvPr>
          <p:cNvGrpSpPr/>
          <p:nvPr/>
        </p:nvGrpSpPr>
        <p:grpSpPr>
          <a:xfrm>
            <a:off x="5155641" y="2677968"/>
            <a:ext cx="1371600" cy="1371600"/>
            <a:chOff x="5155641" y="2677968"/>
            <a:chExt cx="1371600" cy="1371600"/>
          </a:xfrm>
        </p:grpSpPr>
        <p:sp>
          <p:nvSpPr>
            <p:cNvPr id="17" name="Oval 16" descr="[decorative]">
              <a:extLst>
                <a:ext uri="{FF2B5EF4-FFF2-40B4-BE49-F238E27FC236}">
                  <a16:creationId xmlns:a16="http://schemas.microsoft.com/office/drawing/2014/main" id="{C1628954-7908-5143-B028-27280A4C1B8E}"/>
                </a:ext>
              </a:extLst>
            </p:cNvPr>
            <p:cNvSpPr/>
            <p:nvPr/>
          </p:nvSpPr>
          <p:spPr>
            <a:xfrm>
              <a:off x="5155641" y="2677968"/>
              <a:ext cx="1371600" cy="1371600"/>
            </a:xfrm>
            <a:prstGeom prst="ellipse">
              <a:avLst/>
            </a:prstGeom>
            <a:solidFill>
              <a:srgbClr val="1D4D78"/>
            </a:solidFill>
            <a:ln w="539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Illustration of broccoli">
              <a:extLst>
                <a:ext uri="{FF2B5EF4-FFF2-40B4-BE49-F238E27FC236}">
                  <a16:creationId xmlns:a16="http://schemas.microsoft.com/office/drawing/2014/main" id="{DBEFB0C1-8311-3440-B5F2-451EE001F1EE}"/>
                </a:ext>
              </a:extLst>
            </p:cNvPr>
            <p:cNvPicPr>
              <a:picLocks noChangeAspect="1"/>
            </p:cNvPicPr>
            <p:nvPr/>
          </p:nvPicPr>
          <p:blipFill>
            <a:blip r:embed="rId5"/>
            <a:stretch>
              <a:fillRect/>
            </a:stretch>
          </p:blipFill>
          <p:spPr>
            <a:xfrm>
              <a:off x="5473426" y="2946600"/>
              <a:ext cx="626889" cy="832104"/>
            </a:xfrm>
            <a:prstGeom prst="rect">
              <a:avLst/>
            </a:prstGeom>
          </p:spPr>
        </p:pic>
      </p:grpSp>
      <p:sp>
        <p:nvSpPr>
          <p:cNvPr id="9" name="Text Placeholder 8"/>
          <p:cNvSpPr>
            <a:spLocks noGrp="1"/>
          </p:cNvSpPr>
          <p:nvPr>
            <p:ph type="body" sz="quarter" idx="15"/>
          </p:nvPr>
        </p:nvSpPr>
        <p:spPr/>
        <p:txBody>
          <a:bodyPr/>
          <a:lstStyle/>
          <a:p>
            <a:r>
              <a:rPr lang="en-US" dirty="0">
                <a:latin typeface="Helvetica" pitchFamily="2" charset="0"/>
              </a:rPr>
              <a:t>=</a:t>
            </a:r>
          </a:p>
        </p:txBody>
      </p:sp>
      <p:pic>
        <p:nvPicPr>
          <p:cNvPr id="19" name="Picture 18" descr="Illustration of a jar of combination baby food">
            <a:extLst>
              <a:ext uri="{FF2B5EF4-FFF2-40B4-BE49-F238E27FC236}">
                <a16:creationId xmlns:a16="http://schemas.microsoft.com/office/drawing/2014/main" id="{675B459A-D6F1-504B-B993-10EB6AA13365}"/>
              </a:ext>
            </a:extLst>
          </p:cNvPr>
          <p:cNvPicPr>
            <a:picLocks noChangeAspect="1"/>
          </p:cNvPicPr>
          <p:nvPr/>
        </p:nvPicPr>
        <p:blipFill>
          <a:blip r:embed="rId6"/>
          <a:srcRect/>
          <a:stretch/>
        </p:blipFill>
        <p:spPr>
          <a:xfrm>
            <a:off x="7451838" y="2364881"/>
            <a:ext cx="1371600" cy="2257146"/>
          </a:xfrm>
          <a:prstGeom prst="rect">
            <a:avLst/>
          </a:prstGeom>
        </p:spPr>
      </p:pic>
    </p:spTree>
    <p:extLst>
      <p:ext uri="{BB962C8B-B14F-4D97-AF65-F5344CB8AC3E}">
        <p14:creationId xmlns:p14="http://schemas.microsoft.com/office/powerpoint/2010/main" val="184795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Do I Credit Combination Baby Foods?</a:t>
            </a:r>
          </a:p>
        </p:txBody>
      </p:sp>
      <p:sp>
        <p:nvSpPr>
          <p:cNvPr id="3" name="Text Placeholder 2"/>
          <p:cNvSpPr>
            <a:spLocks noGrp="1"/>
          </p:cNvSpPr>
          <p:nvPr>
            <p:ph type="body" sz="quarter" idx="10"/>
          </p:nvPr>
        </p:nvSpPr>
        <p:spPr>
          <a:xfrm>
            <a:off x="338326" y="1179576"/>
            <a:ext cx="7763256" cy="3361251"/>
          </a:xfrm>
        </p:spPr>
        <p:txBody>
          <a:bodyPr/>
          <a:lstStyle/>
          <a:p>
            <a:pPr marL="796925" lvl="0" indent="-796925" algn="l" defTabSz="457200">
              <a:lnSpc>
                <a:spcPct val="100000"/>
              </a:lnSpc>
              <a:spcBef>
                <a:spcPts val="0"/>
              </a:spcBef>
              <a:buClr>
                <a:schemeClr val="bg1"/>
              </a:buClr>
              <a:buSzPct val="200000"/>
              <a:buFont typeface="+mj-lt"/>
              <a:buAutoNum type="arabicPeriod"/>
            </a:pPr>
            <a:r>
              <a:rPr lang="en-US" sz="1800" b="0" dirty="0">
                <a:solidFill>
                  <a:srgbClr val="000000">
                    <a:lumMod val="65000"/>
                    <a:lumOff val="35000"/>
                  </a:srgbClr>
                </a:solidFill>
                <a:latin typeface="Helvetica" pitchFamily="2" charset="0"/>
                <a:cs typeface="+mn-cs"/>
              </a:rPr>
              <a:t>Look for the creditable ingredient(s) in the baby food. What component(s) do the ingredient(s) credit toward?</a:t>
            </a:r>
          </a:p>
          <a:p>
            <a:pPr marL="796925" lvl="0" indent="-796925" algn="l" defTabSz="457200">
              <a:lnSpc>
                <a:spcPct val="100000"/>
              </a:lnSpc>
              <a:spcBef>
                <a:spcPts val="0"/>
              </a:spcBef>
              <a:buClr>
                <a:schemeClr val="bg1"/>
              </a:buClr>
              <a:buSzPct val="200000"/>
              <a:buFont typeface="+mj-lt"/>
              <a:buAutoNum type="arabicPeriod"/>
            </a:pPr>
            <a:endParaRPr lang="en-US" sz="1800" b="0" dirty="0">
              <a:solidFill>
                <a:srgbClr val="000000">
                  <a:lumMod val="65000"/>
                  <a:lumOff val="35000"/>
                </a:srgbClr>
              </a:solidFill>
              <a:latin typeface="Helvetica" pitchFamily="2" charset="0"/>
              <a:cs typeface="+mn-cs"/>
            </a:endParaRPr>
          </a:p>
          <a:p>
            <a:pPr marL="796925" lvl="0" indent="-796925" algn="l" defTabSz="457200">
              <a:lnSpc>
                <a:spcPct val="100000"/>
              </a:lnSpc>
              <a:spcBef>
                <a:spcPts val="0"/>
              </a:spcBef>
              <a:buClr>
                <a:schemeClr val="bg1"/>
              </a:buClr>
              <a:buSzPct val="200000"/>
              <a:buFont typeface="+mj-lt"/>
              <a:buAutoNum type="arabicPeriod"/>
            </a:pPr>
            <a:r>
              <a:rPr lang="en-US" sz="1800" b="0" dirty="0">
                <a:solidFill>
                  <a:srgbClr val="000000">
                    <a:lumMod val="65000"/>
                    <a:lumOff val="35000"/>
                  </a:srgbClr>
                </a:solidFill>
                <a:latin typeface="Helvetica" pitchFamily="2" charset="0"/>
                <a:cs typeface="+mn-cs"/>
              </a:rPr>
              <a:t>Does the combination baby food only include ingredients from one food component?</a:t>
            </a:r>
          </a:p>
          <a:p>
            <a:pPr marL="796925" lvl="0" indent="-796925" algn="l" defTabSz="457200">
              <a:lnSpc>
                <a:spcPct val="100000"/>
              </a:lnSpc>
              <a:spcBef>
                <a:spcPts val="0"/>
              </a:spcBef>
              <a:buClr>
                <a:schemeClr val="bg1"/>
              </a:buClr>
              <a:buSzPct val="200000"/>
              <a:buFont typeface="+mj-lt"/>
              <a:buAutoNum type="arabicPeriod"/>
            </a:pPr>
            <a:endParaRPr lang="en-US" sz="1800" b="0" dirty="0">
              <a:solidFill>
                <a:srgbClr val="000000">
                  <a:lumMod val="65000"/>
                  <a:lumOff val="35000"/>
                </a:srgbClr>
              </a:solidFill>
              <a:latin typeface="Helvetica" pitchFamily="2" charset="0"/>
              <a:cs typeface="+mn-cs"/>
            </a:endParaRPr>
          </a:p>
          <a:p>
            <a:pPr marL="796925" lvl="0" indent="-796925" algn="l" defTabSz="457200">
              <a:lnSpc>
                <a:spcPct val="100000"/>
              </a:lnSpc>
              <a:spcBef>
                <a:spcPts val="0"/>
              </a:spcBef>
              <a:buClr>
                <a:schemeClr val="bg1"/>
              </a:buClr>
              <a:buSzPct val="200000"/>
              <a:buFont typeface="+mj-lt"/>
              <a:buAutoNum type="arabicPeriod"/>
            </a:pPr>
            <a:r>
              <a:rPr lang="en-US" sz="1800" b="0" dirty="0">
                <a:solidFill>
                  <a:srgbClr val="000000">
                    <a:lumMod val="65000"/>
                    <a:lumOff val="35000"/>
                  </a:srgbClr>
                </a:solidFill>
                <a:latin typeface="Helvetica" pitchFamily="2" charset="0"/>
                <a:cs typeface="+mn-cs"/>
              </a:rPr>
              <a:t>Is the amount of each creditable ingredient listed on the food container as a unit of volume (i.e., cups, tablespoons (</a:t>
            </a:r>
            <a:r>
              <a:rPr lang="en-US" sz="1800" b="0" dirty="0" err="1">
                <a:solidFill>
                  <a:srgbClr val="000000">
                    <a:lumMod val="65000"/>
                    <a:lumOff val="35000"/>
                  </a:srgbClr>
                </a:solidFill>
                <a:latin typeface="Helvetica" pitchFamily="2" charset="0"/>
                <a:cs typeface="+mn-cs"/>
              </a:rPr>
              <a:t>tbsp</a:t>
            </a:r>
            <a:r>
              <a:rPr lang="en-US" sz="1800" b="0" dirty="0">
                <a:solidFill>
                  <a:srgbClr val="000000">
                    <a:lumMod val="65000"/>
                    <a:lumOff val="35000"/>
                  </a:srgbClr>
                </a:solidFill>
                <a:latin typeface="Helvetica" pitchFamily="2" charset="0"/>
                <a:cs typeface="+mn-cs"/>
              </a:rPr>
              <a:t>), or teaspoons (tsp), etc.)?</a:t>
            </a:r>
          </a:p>
          <a:p>
            <a:pPr marL="796925" lvl="0" indent="-796925" algn="l" defTabSz="457200">
              <a:lnSpc>
                <a:spcPct val="100000"/>
              </a:lnSpc>
              <a:spcBef>
                <a:spcPts val="0"/>
              </a:spcBef>
              <a:buClr>
                <a:schemeClr val="bg1"/>
              </a:buClr>
              <a:buSzPct val="200000"/>
              <a:buFont typeface="+mj-lt"/>
              <a:buAutoNum type="arabicPeriod"/>
            </a:pPr>
            <a:endParaRPr lang="en-US" sz="1800" b="0" dirty="0">
              <a:solidFill>
                <a:srgbClr val="000000">
                  <a:lumMod val="65000"/>
                  <a:lumOff val="35000"/>
                </a:srgbClr>
              </a:solidFill>
              <a:latin typeface="Helvetica" pitchFamily="2" charset="0"/>
              <a:cs typeface="+mn-cs"/>
            </a:endParaRPr>
          </a:p>
          <a:p>
            <a:pPr marL="796925" lvl="0" indent="-796925" algn="l" defTabSz="457200">
              <a:lnSpc>
                <a:spcPct val="100000"/>
              </a:lnSpc>
              <a:spcBef>
                <a:spcPts val="0"/>
              </a:spcBef>
              <a:buClr>
                <a:schemeClr val="bg1"/>
              </a:buClr>
              <a:buSzPct val="200000"/>
              <a:buFont typeface="+mj-lt"/>
              <a:buAutoNum type="arabicPeriod"/>
            </a:pPr>
            <a:r>
              <a:rPr lang="en-US" sz="1800" b="0" dirty="0">
                <a:solidFill>
                  <a:srgbClr val="000000">
                    <a:lumMod val="65000"/>
                    <a:lumOff val="35000"/>
                  </a:srgbClr>
                </a:solidFill>
                <a:latin typeface="Helvetica" pitchFamily="2" charset="0"/>
                <a:cs typeface="+mn-cs"/>
              </a:rPr>
              <a:t>Compare the amount of each food component in the container with the amount required in the CACFP infant meal pattern.  </a:t>
            </a:r>
          </a:p>
          <a:p>
            <a:pPr marL="342900" lvl="0" indent="-342900" algn="l" defTabSz="457200">
              <a:lnSpc>
                <a:spcPct val="100000"/>
              </a:lnSpc>
              <a:spcBef>
                <a:spcPts val="0"/>
              </a:spcBef>
              <a:buFont typeface="+mj-lt"/>
              <a:buAutoNum type="arabicPeriod"/>
            </a:pPr>
            <a:endParaRPr lang="en-US" sz="1800" b="0" dirty="0">
              <a:solidFill>
                <a:srgbClr val="000000">
                  <a:lumMod val="65000"/>
                  <a:lumOff val="35000"/>
                </a:srgbClr>
              </a:solidFill>
              <a:latin typeface="Helvetica" pitchFamily="2" charset="0"/>
              <a:cs typeface="+mn-cs"/>
            </a:endParaRPr>
          </a:p>
        </p:txBody>
      </p:sp>
      <p:pic>
        <p:nvPicPr>
          <p:cNvPr id="10" name="Picture 9" descr="&quot;decorative&quot;">
            <a:extLst>
              <a:ext uri="{FF2B5EF4-FFF2-40B4-BE49-F238E27FC236}">
                <a16:creationId xmlns:a16="http://schemas.microsoft.com/office/drawing/2014/main" id="{53E6E542-C3F1-4C67-BB6A-342B99F570AD}"/>
              </a:ext>
            </a:extLst>
          </p:cNvPr>
          <p:cNvPicPr>
            <a:picLocks noChangeAspect="1"/>
          </p:cNvPicPr>
          <p:nvPr/>
        </p:nvPicPr>
        <p:blipFill>
          <a:blip r:embed="rId3"/>
          <a:stretch>
            <a:fillRect/>
          </a:stretch>
        </p:blipFill>
        <p:spPr>
          <a:xfrm>
            <a:off x="140213" y="873153"/>
            <a:ext cx="902205" cy="3566263"/>
          </a:xfrm>
          <a:prstGeom prst="rect">
            <a:avLst/>
          </a:prstGeom>
        </p:spPr>
      </p:pic>
    </p:spTree>
    <p:extLst>
      <p:ext uri="{BB962C8B-B14F-4D97-AF65-F5344CB8AC3E}">
        <p14:creationId xmlns:p14="http://schemas.microsoft.com/office/powerpoint/2010/main" val="821062923"/>
      </p:ext>
    </p:extLst>
  </p:cSld>
  <p:clrMapOvr>
    <a:masterClrMapping/>
  </p:clrMapOvr>
</p:sld>
</file>

<file path=ppt/theme/theme1.xml><?xml version="1.0" encoding="utf-8"?>
<a:theme xmlns:a="http://schemas.openxmlformats.org/drawingml/2006/main" name="3_Cover Page">
  <a:themeElements>
    <a:clrScheme name="Custom 2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2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3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Custom 32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E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4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5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0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1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6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7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8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2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3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9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0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General Slide 2 (one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_General Slide 2 (one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_General Slide 2 (one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4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5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16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17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21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22_Cover Page">
  <a:themeElements>
    <a:clrScheme name="Custom 32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over Page">
  <a:themeElements>
    <a:clrScheme name="59595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959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18_General Slide 3">
  <a:themeElements>
    <a:clrScheme name="Custom 32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959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2_Cover Page">
  <a:themeElements>
    <a:clrScheme name="Custom 32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959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_General Slide_Sho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3_General Slide_Shorte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1_General Slide 3">
  <a:themeElements>
    <a:clrScheme name="Custom 18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1_Cover Page">
  <a:themeElements>
    <a:clrScheme name="Custom 18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959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General Slide 3">
  <a:themeElements>
    <a:clrScheme name="Custom 18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General Slide 2 (two 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over Page">
  <a:themeElements>
    <a:clrScheme name="Custom 3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58585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34581</TotalTime>
  <Words>7614</Words>
  <Application>Microsoft Office PowerPoint</Application>
  <PresentationFormat>On-screen Show (16:9)</PresentationFormat>
  <Paragraphs>743</Paragraphs>
  <Slides>41</Slides>
  <Notes>41</Notes>
  <HiddenSlides>0</HiddenSlides>
  <MMClips>0</MMClips>
  <ScaleCrop>false</ScaleCrop>
  <HeadingPairs>
    <vt:vector size="6" baseType="variant">
      <vt:variant>
        <vt:lpstr>Fonts Used</vt:lpstr>
      </vt:variant>
      <vt:variant>
        <vt:i4>6</vt:i4>
      </vt:variant>
      <vt:variant>
        <vt:lpstr>Theme</vt:lpstr>
      </vt:variant>
      <vt:variant>
        <vt:i4>48</vt:i4>
      </vt:variant>
      <vt:variant>
        <vt:lpstr>Slide Titles</vt:lpstr>
      </vt:variant>
      <vt:variant>
        <vt:i4>41</vt:i4>
      </vt:variant>
    </vt:vector>
  </HeadingPairs>
  <TitlesOfParts>
    <vt:vector size="95" baseType="lpstr">
      <vt:lpstr>Arial</vt:lpstr>
      <vt:lpstr>Calibri</vt:lpstr>
      <vt:lpstr>Helvetica</vt:lpstr>
      <vt:lpstr>Helvetica Light Oblique</vt:lpstr>
      <vt:lpstr>System Font Regular</vt:lpstr>
      <vt:lpstr>Wingdings</vt:lpstr>
      <vt:lpstr>3_Cover Page</vt:lpstr>
      <vt:lpstr>General Slide</vt:lpstr>
      <vt:lpstr>General Slide 3</vt:lpstr>
      <vt:lpstr>5_Cover Page</vt:lpstr>
      <vt:lpstr>2_General Slide 3</vt:lpstr>
      <vt:lpstr>6_Cover Page</vt:lpstr>
      <vt:lpstr>7_Cover Page</vt:lpstr>
      <vt:lpstr>General Slide 2 (two lines)</vt:lpstr>
      <vt:lpstr>8_Cover Page</vt:lpstr>
      <vt:lpstr>9_Cover Page</vt:lpstr>
      <vt:lpstr>10_Cover Page</vt:lpstr>
      <vt:lpstr>11_Cover Page</vt:lpstr>
      <vt:lpstr>5_General Slide 3</vt:lpstr>
      <vt:lpstr>6_General Slide 3</vt:lpstr>
      <vt:lpstr>7_General Slide 3</vt:lpstr>
      <vt:lpstr>8_General Slide 3</vt:lpstr>
      <vt:lpstr>9_General Slide 3</vt:lpstr>
      <vt:lpstr>12_Cover Page</vt:lpstr>
      <vt:lpstr>13_Cover Page</vt:lpstr>
      <vt:lpstr>14_Cover Page</vt:lpstr>
      <vt:lpstr>15_Cover Page</vt:lpstr>
      <vt:lpstr>10_General Slide 3</vt:lpstr>
      <vt:lpstr>11_General Slide 3</vt:lpstr>
      <vt:lpstr>16_Cover Page</vt:lpstr>
      <vt:lpstr>17_Cover Page</vt:lpstr>
      <vt:lpstr>18_Cover Page</vt:lpstr>
      <vt:lpstr>12_General Slide 3</vt:lpstr>
      <vt:lpstr>13_General Slide 3</vt:lpstr>
      <vt:lpstr>19_Cover Page</vt:lpstr>
      <vt:lpstr>20_Cover Page</vt:lpstr>
      <vt:lpstr>1_General Slide 2 (one line)</vt:lpstr>
      <vt:lpstr>2_General Slide 2 (one line)</vt:lpstr>
      <vt:lpstr>3_General Slide 2 (one line)</vt:lpstr>
      <vt:lpstr>14_General Slide 3</vt:lpstr>
      <vt:lpstr>15_General Slide 3</vt:lpstr>
      <vt:lpstr>16_General Slide 3</vt:lpstr>
      <vt:lpstr>17_General Slide 3</vt:lpstr>
      <vt:lpstr>21_Cover Page</vt:lpstr>
      <vt:lpstr>22_Cover Page</vt:lpstr>
      <vt:lpstr>18_General Slide 3</vt:lpstr>
      <vt:lpstr>2_Cover Page</vt:lpstr>
      <vt:lpstr>3_General Slide 3</vt:lpstr>
      <vt:lpstr>2_General Slide_Short</vt:lpstr>
      <vt:lpstr>3_General Slide_Shortest</vt:lpstr>
      <vt:lpstr>4_General Slide 3</vt:lpstr>
      <vt:lpstr>1_General Slide 3</vt:lpstr>
      <vt:lpstr>1_Cover Page</vt:lpstr>
      <vt:lpstr>4_Cover Page</vt:lpstr>
      <vt:lpstr>Crediting Store-Bought Combination Baby Foods in the CACFP</vt:lpstr>
      <vt:lpstr>USDA’s Team Nutrition</vt:lpstr>
      <vt:lpstr>Let Us Know Who You Are!  I work for a…</vt:lpstr>
      <vt:lpstr>Crediting Store-Bought Combination  Baby Foods in the CACFP</vt:lpstr>
      <vt:lpstr>Combination Baby Foods</vt:lpstr>
      <vt:lpstr>CACFP Infant Meal Pattern</vt:lpstr>
      <vt:lpstr>Minimum Serving Size</vt:lpstr>
      <vt:lpstr>Introduce One Food at a Time</vt:lpstr>
      <vt:lpstr>How Do I Credit Combination Baby Foods?</vt:lpstr>
      <vt:lpstr>How Do I Credit Combination Baby Foods? (Cont.)</vt:lpstr>
      <vt:lpstr>Creditable Foods</vt:lpstr>
      <vt:lpstr>Foods That Are Not Creditable</vt:lpstr>
      <vt:lpstr>Try It Out! Which ingredients can count toward a reimbursable lunch?</vt:lpstr>
      <vt:lpstr>Try It Out!  Which ingredients can count toward a reimbursable lunch? </vt:lpstr>
      <vt:lpstr>Try It Out!   Which ingredients can count toward a reimbursable lunch? </vt:lpstr>
      <vt:lpstr>Try It Out! The creditable ingredients are beef, tomatoes, and peas.  Which food components do the creditable ingredients count toward?</vt:lpstr>
      <vt:lpstr>Try It Out! (continued) The creditable ingredients are beef, tomatoes, and peas.  Which food components do the creditable ingredients count toward?</vt:lpstr>
      <vt:lpstr>How Do I Credit Combination Baby Foods? Step 2</vt:lpstr>
      <vt:lpstr>Does the Food Contain Ingredients From Only One Food Component?</vt:lpstr>
      <vt:lpstr>Compare the Amount of Food Component With CACFP Infant Meal Pattern</vt:lpstr>
      <vt:lpstr>Does the Food Contain Ingredients From Only One Food Component? Step 2</vt:lpstr>
      <vt:lpstr>Try It Out! The ingredients are squash, turkey, and cooked grains.</vt:lpstr>
      <vt:lpstr>Try It Out!  The ingredients are squash, turkey, and cooked grains.</vt:lpstr>
      <vt:lpstr>How Do I Credit Combination Baby Foods? Step 3</vt:lpstr>
      <vt:lpstr>Is Each Ingredient Listed as a Unit of Volume? </vt:lpstr>
      <vt:lpstr>Is Each Ingredient Listed as a Unit of Volume? (continued) Step 3  </vt:lpstr>
      <vt:lpstr>Try It Out! Is the amount of each creditable ingredient listed on the food container as a unit of volume (cups, tablespoons (Tbsp.), or teaspoons (tsp.))?</vt:lpstr>
      <vt:lpstr>Answer Is the amount of each creditable ingredient listed on the food container as a unit of volume (cups, tablespoons (Tbsp.), or teaspoons (tsp.))?</vt:lpstr>
      <vt:lpstr>How Do I Credit Combination Baby Foods? Step 4 continued</vt:lpstr>
      <vt:lpstr>Combination Baby Foods With More Than One Component</vt:lpstr>
      <vt:lpstr>Compare the Amount of Food Component With CACFP Infant Meal Pattern </vt:lpstr>
      <vt:lpstr>Compare the Amount of Food Component With CACFP Infant Meal Pattern (continued)</vt:lpstr>
      <vt:lpstr>Compare the Amount of Food Component With CACFP Infant Meal Pattern (continued) </vt:lpstr>
      <vt:lpstr>Try It Out! Compare the amount of tomatoes and  peas in the jar with  the amount of vegetables/fruit required at lunch. </vt:lpstr>
      <vt:lpstr>Try It Out! (continued) Compare the amount of tomatoes and  peas in the jar with  the amount of vegetables/fruit required at lunch. </vt:lpstr>
      <vt:lpstr>Try It Out! Compare the amount of each food component in the  jar with the amount required in the CACFP infant meal pattern. </vt:lpstr>
      <vt:lpstr>Try It Out! (Continued) Compare the amount of each food component in the  jar with the amount required in the CACFP infant meal pattern. </vt:lpstr>
      <vt:lpstr>Converting to Tablespoons</vt:lpstr>
      <vt:lpstr>More Team Nutrition Resources!</vt:lpstr>
      <vt:lpstr>How To Order Print Copies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Breakfast Cereals that are Lower in Added Sugars</dc:title>
  <dc:subject/>
  <dc:creator>USDA Team Nutrition</dc:creator>
  <cp:keywords>breakfast, cereals, added sugars, Team Nutrition</cp:keywords>
  <dc:description/>
  <cp:lastModifiedBy>Croteau, Kimberly - FNS (Contractor)</cp:lastModifiedBy>
  <cp:revision>1148</cp:revision>
  <cp:lastPrinted>2021-10-15T01:42:14Z</cp:lastPrinted>
  <dcterms:created xsi:type="dcterms:W3CDTF">2018-10-28T19:53:06Z</dcterms:created>
  <dcterms:modified xsi:type="dcterms:W3CDTF">2021-10-21T20:49:37Z</dcterms:modified>
  <cp:category/>
</cp:coreProperties>
</file>